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13AD0-F5F2-4269-9DA0-8E0E5B1BAAD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D77FEC-5EB5-4B02-A5DA-3AACBF1D6BA5}">
      <dgm:prSet phldrT="[Текст]" custT="1"/>
      <dgm:spPr/>
      <dgm:t>
        <a:bodyPr/>
        <a:lstStyle/>
        <a:p>
          <a:r>
            <a:rPr lang="ru-RU" sz="16600" dirty="0" smtClean="0">
              <a:solidFill>
                <a:schemeClr val="tx1"/>
              </a:solidFill>
              <a:latin typeface="Bookman Old Style" pitchFamily="18" charset="0"/>
            </a:rPr>
            <a:t>?</a:t>
          </a:r>
          <a:endParaRPr lang="ru-RU" sz="16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B06DEC47-8785-4231-ADED-E541A4B04A9E}" type="parTrans" cxnId="{5715CA6F-69EB-4638-AF82-A0FFADCA0162}">
      <dgm:prSet/>
      <dgm:spPr/>
      <dgm:t>
        <a:bodyPr/>
        <a:lstStyle/>
        <a:p>
          <a:endParaRPr lang="ru-RU"/>
        </a:p>
      </dgm:t>
    </dgm:pt>
    <dgm:pt modelId="{E94EC8DF-7372-4441-9FB3-E9EC3E7ABA1A}" type="sibTrans" cxnId="{5715CA6F-69EB-4638-AF82-A0FFADCA0162}">
      <dgm:prSet/>
      <dgm:spPr/>
      <dgm:t>
        <a:bodyPr/>
        <a:lstStyle/>
        <a:p>
          <a:endParaRPr lang="ru-RU"/>
        </a:p>
      </dgm:t>
    </dgm:pt>
    <dgm:pt modelId="{B4B8ED42-089E-43CB-8865-AC2982560163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Разрабатываем ООП ДО или вносим изменения в действующую ООП ДО? </a:t>
          </a:r>
          <a:endParaRPr lang="ru-RU" sz="1400" b="1" dirty="0">
            <a:solidFill>
              <a:schemeClr val="tx1"/>
            </a:solidFill>
          </a:endParaRPr>
        </a:p>
      </dgm:t>
    </dgm:pt>
    <dgm:pt modelId="{C99E042F-ADB3-42FE-870D-F7F6A5632B92}" type="parTrans" cxnId="{40B85D28-650B-4E9B-8DDA-50FF809E2B2B}">
      <dgm:prSet/>
      <dgm:spPr/>
      <dgm:t>
        <a:bodyPr/>
        <a:lstStyle/>
        <a:p>
          <a:endParaRPr lang="ru-RU"/>
        </a:p>
      </dgm:t>
    </dgm:pt>
    <dgm:pt modelId="{F32BF88D-9782-41FF-809B-9E771910366B}" type="sibTrans" cxnId="{40B85D28-650B-4E9B-8DDA-50FF809E2B2B}">
      <dgm:prSet/>
      <dgm:spPr/>
      <dgm:t>
        <a:bodyPr/>
        <a:lstStyle/>
        <a:p>
          <a:endParaRPr lang="ru-RU"/>
        </a:p>
      </dgm:t>
    </dgm:pt>
    <dgm:pt modelId="{F17DC27F-058F-41B3-BC53-AC3D36014A85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Отказываемся от комплексных парциальных программ/учебно-методических комплектов, которые использовали ранее – или нет?</a:t>
          </a:r>
          <a:endParaRPr lang="ru-RU" sz="1200" b="1" dirty="0">
            <a:solidFill>
              <a:schemeClr val="tx1"/>
            </a:solidFill>
          </a:endParaRPr>
        </a:p>
      </dgm:t>
    </dgm:pt>
    <dgm:pt modelId="{DD1720EA-3A56-4C82-9260-E48BF5C79B38}" type="parTrans" cxnId="{EEA9F70C-FBCD-416B-B33B-D0509CBAC656}">
      <dgm:prSet/>
      <dgm:spPr/>
      <dgm:t>
        <a:bodyPr/>
        <a:lstStyle/>
        <a:p>
          <a:endParaRPr lang="ru-RU"/>
        </a:p>
      </dgm:t>
    </dgm:pt>
    <dgm:pt modelId="{BAE6DEEE-46CF-4F42-AFB1-A1DFF04F8B74}" type="sibTrans" cxnId="{EEA9F70C-FBCD-416B-B33B-D0509CBAC656}">
      <dgm:prSet/>
      <dgm:spPr/>
      <dgm:t>
        <a:bodyPr/>
        <a:lstStyle/>
        <a:p>
          <a:endParaRPr lang="ru-RU"/>
        </a:p>
      </dgm:t>
    </dgm:pt>
    <dgm:pt modelId="{8B74FEAF-E20E-4088-AEFE-42FA5DE5475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Что значит «период перехода на ФОП ДО»?</a:t>
          </a:r>
          <a:endParaRPr lang="ru-RU" b="1" dirty="0">
            <a:solidFill>
              <a:schemeClr val="tx1"/>
            </a:solidFill>
          </a:endParaRPr>
        </a:p>
      </dgm:t>
    </dgm:pt>
    <dgm:pt modelId="{097E646C-814F-4204-B08A-C351852D0EEF}" type="parTrans" cxnId="{53549D31-AD31-46B4-A4D7-72F18DDB56D0}">
      <dgm:prSet/>
      <dgm:spPr/>
      <dgm:t>
        <a:bodyPr/>
        <a:lstStyle/>
        <a:p>
          <a:endParaRPr lang="ru-RU"/>
        </a:p>
      </dgm:t>
    </dgm:pt>
    <dgm:pt modelId="{C5AA7ADD-C3D8-43C6-9647-A3E0DC0D831F}" type="sibTrans" cxnId="{53549D31-AD31-46B4-A4D7-72F18DDB56D0}">
      <dgm:prSet/>
      <dgm:spPr/>
      <dgm:t>
        <a:bodyPr/>
        <a:lstStyle/>
        <a:p>
          <a:endParaRPr lang="ru-RU"/>
        </a:p>
      </dgm:t>
    </dgm:pt>
    <dgm:pt modelId="{CBD6CDDF-4D73-4DEC-BCB0-CEBDD6E01FE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Когда должна быть утверждена в ДОО ООП ДО на основе ФОП ДО?</a:t>
          </a:r>
          <a:endParaRPr lang="ru-RU" b="1" dirty="0">
            <a:solidFill>
              <a:schemeClr val="tx1"/>
            </a:solidFill>
          </a:endParaRPr>
        </a:p>
      </dgm:t>
    </dgm:pt>
    <dgm:pt modelId="{3EFA077E-3866-4CBD-960F-14F562EB1AC5}" type="parTrans" cxnId="{8FC9C666-FE60-48F7-BF1E-44EF162572F0}">
      <dgm:prSet/>
      <dgm:spPr/>
      <dgm:t>
        <a:bodyPr/>
        <a:lstStyle/>
        <a:p>
          <a:endParaRPr lang="ru-RU"/>
        </a:p>
      </dgm:t>
    </dgm:pt>
    <dgm:pt modelId="{FD0C8C15-4F54-4536-BF44-E6D417D01C7A}" type="sibTrans" cxnId="{8FC9C666-FE60-48F7-BF1E-44EF162572F0}">
      <dgm:prSet/>
      <dgm:spPr/>
      <dgm:t>
        <a:bodyPr/>
        <a:lstStyle/>
        <a:p>
          <a:endParaRPr lang="ru-RU"/>
        </a:p>
      </dgm:t>
    </dgm:pt>
    <dgm:pt modelId="{5679039F-5F75-4ED8-854B-9F6DD3750DFD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Что меняется в ДОО в связи с появлением ФОП ДО и изменением ФГОС ДО?</a:t>
          </a:r>
          <a:endParaRPr lang="ru-RU" dirty="0">
            <a:solidFill>
              <a:schemeClr val="tx1"/>
            </a:solidFill>
          </a:endParaRPr>
        </a:p>
      </dgm:t>
    </dgm:pt>
    <dgm:pt modelId="{3CFE0F82-BCE0-4770-A227-48249AF3824D}" type="parTrans" cxnId="{24B6F049-C5A3-4FCE-843A-6143B17A82F1}">
      <dgm:prSet/>
      <dgm:spPr/>
      <dgm:t>
        <a:bodyPr/>
        <a:lstStyle/>
        <a:p>
          <a:endParaRPr lang="ru-RU"/>
        </a:p>
      </dgm:t>
    </dgm:pt>
    <dgm:pt modelId="{1A54259B-4211-444A-BB33-87B9AE30B270}" type="sibTrans" cxnId="{24B6F049-C5A3-4FCE-843A-6143B17A82F1}">
      <dgm:prSet/>
      <dgm:spPr/>
      <dgm:t>
        <a:bodyPr/>
        <a:lstStyle/>
        <a:p>
          <a:endParaRPr lang="ru-RU"/>
        </a:p>
      </dgm:t>
    </dgm:pt>
    <dgm:pt modelId="{C6C48406-36F1-4DEE-9589-43E03CDB6A3E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 какой программе работаем до конца учебного года?</a:t>
          </a:r>
          <a:endParaRPr lang="ru-RU" sz="1400" b="1" dirty="0">
            <a:solidFill>
              <a:schemeClr val="tx1"/>
            </a:solidFill>
          </a:endParaRPr>
        </a:p>
      </dgm:t>
    </dgm:pt>
    <dgm:pt modelId="{0B5339A8-F917-4211-A6AF-F10C26A8BC76}" type="parTrans" cxnId="{E62E2993-2C5B-4EAB-BA04-2AF836C18D17}">
      <dgm:prSet/>
      <dgm:spPr/>
      <dgm:t>
        <a:bodyPr/>
        <a:lstStyle/>
        <a:p>
          <a:endParaRPr lang="ru-RU"/>
        </a:p>
      </dgm:t>
    </dgm:pt>
    <dgm:pt modelId="{86180F0B-2BB2-492F-882E-7A80EE4EF5F7}" type="sibTrans" cxnId="{E62E2993-2C5B-4EAB-BA04-2AF836C18D17}">
      <dgm:prSet/>
      <dgm:spPr/>
      <dgm:t>
        <a:bodyPr/>
        <a:lstStyle/>
        <a:p>
          <a:endParaRPr lang="ru-RU"/>
        </a:p>
      </dgm:t>
    </dgm:pt>
    <dgm:pt modelId="{9F087380-FDDA-48BD-BED9-4069B4DF3F8F}" type="pres">
      <dgm:prSet presAssocID="{B1613AD0-F5F2-4269-9DA0-8E0E5B1BAAD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901F582-0E60-435B-90D1-2D90DCDE5A74}" type="pres">
      <dgm:prSet presAssocID="{8FD77FEC-5EB5-4B02-A5DA-3AACBF1D6BA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BA4E04FF-78DC-47B8-80FC-DFD7F4869C9C}" type="pres">
      <dgm:prSet presAssocID="{B4B8ED42-089E-43CB-8865-AC2982560163}" presName="Accent1" presStyleCnt="0"/>
      <dgm:spPr/>
    </dgm:pt>
    <dgm:pt modelId="{393F98A7-3015-43AB-AD25-7355664668C8}" type="pres">
      <dgm:prSet presAssocID="{B4B8ED42-089E-43CB-8865-AC2982560163}" presName="Accent" presStyleLbl="bgShp" presStyleIdx="0" presStyleCnt="6"/>
      <dgm:spPr/>
    </dgm:pt>
    <dgm:pt modelId="{6216DC80-041E-42F6-9D19-14BE79F29307}" type="pres">
      <dgm:prSet presAssocID="{B4B8ED42-089E-43CB-8865-AC298256016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0DA31-5ABA-4134-86B1-D251F9470005}" type="pres">
      <dgm:prSet presAssocID="{F17DC27F-058F-41B3-BC53-AC3D36014A85}" presName="Accent2" presStyleCnt="0"/>
      <dgm:spPr/>
    </dgm:pt>
    <dgm:pt modelId="{9C5EFDD3-5E40-410D-BC1D-C4BCBCE5E334}" type="pres">
      <dgm:prSet presAssocID="{F17DC27F-058F-41B3-BC53-AC3D36014A85}" presName="Accent" presStyleLbl="bgShp" presStyleIdx="1" presStyleCnt="6"/>
      <dgm:spPr/>
    </dgm:pt>
    <dgm:pt modelId="{EEA4F275-CC5F-441A-BED5-088E9A8A4046}" type="pres">
      <dgm:prSet presAssocID="{F17DC27F-058F-41B3-BC53-AC3D36014A85}" presName="Child2" presStyleLbl="node1" presStyleIdx="1" presStyleCnt="6" custLinFactNeighborX="-5014" custLinFactNeighborY="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6A0BB-929F-4FFF-B604-0E1F67AA2F66}" type="pres">
      <dgm:prSet presAssocID="{8B74FEAF-E20E-4088-AEFE-42FA5DE5475A}" presName="Accent3" presStyleCnt="0"/>
      <dgm:spPr/>
    </dgm:pt>
    <dgm:pt modelId="{FB3893B1-6C63-4A3D-9732-D6391A146CB2}" type="pres">
      <dgm:prSet presAssocID="{8B74FEAF-E20E-4088-AEFE-42FA5DE5475A}" presName="Accent" presStyleLbl="bgShp" presStyleIdx="2" presStyleCnt="6"/>
      <dgm:spPr/>
    </dgm:pt>
    <dgm:pt modelId="{532E58CE-146F-40EE-A376-D221395BAF00}" type="pres">
      <dgm:prSet presAssocID="{8B74FEAF-E20E-4088-AEFE-42FA5DE5475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CF53-CD40-45D8-8E87-0DF4D7852D19}" type="pres">
      <dgm:prSet presAssocID="{CBD6CDDF-4D73-4DEC-BCB0-CEBDD6E01FEF}" presName="Accent4" presStyleCnt="0"/>
      <dgm:spPr/>
    </dgm:pt>
    <dgm:pt modelId="{0E6DD57C-46E0-4DD8-829A-2EDB3ABC2EE7}" type="pres">
      <dgm:prSet presAssocID="{CBD6CDDF-4D73-4DEC-BCB0-CEBDD6E01FEF}" presName="Accent" presStyleLbl="bgShp" presStyleIdx="3" presStyleCnt="6"/>
      <dgm:spPr/>
    </dgm:pt>
    <dgm:pt modelId="{33DB60BD-DF94-45BD-B5DD-3CF2B7E9055C}" type="pres">
      <dgm:prSet presAssocID="{CBD6CDDF-4D73-4DEC-BCB0-CEBDD6E01FE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A9CB9-C149-4EAD-A16B-00524B522378}" type="pres">
      <dgm:prSet presAssocID="{5679039F-5F75-4ED8-854B-9F6DD3750DFD}" presName="Accent5" presStyleCnt="0"/>
      <dgm:spPr/>
    </dgm:pt>
    <dgm:pt modelId="{3305181B-E547-4F57-B5BE-5C9C444754A9}" type="pres">
      <dgm:prSet presAssocID="{5679039F-5F75-4ED8-854B-9F6DD3750DFD}" presName="Accent" presStyleLbl="bgShp" presStyleIdx="4" presStyleCnt="6"/>
      <dgm:spPr/>
    </dgm:pt>
    <dgm:pt modelId="{755EB95E-715E-4956-8F88-74766BF8FEF9}" type="pres">
      <dgm:prSet presAssocID="{5679039F-5F75-4ED8-854B-9F6DD3750DF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CA43D-70C5-498C-BDE0-78E27266D1D4}" type="pres">
      <dgm:prSet presAssocID="{C6C48406-36F1-4DEE-9589-43E03CDB6A3E}" presName="Accent6" presStyleCnt="0"/>
      <dgm:spPr/>
    </dgm:pt>
    <dgm:pt modelId="{75838915-7437-43E1-A4F0-4E15BE649D02}" type="pres">
      <dgm:prSet presAssocID="{C6C48406-36F1-4DEE-9589-43E03CDB6A3E}" presName="Accent" presStyleLbl="bgShp" presStyleIdx="5" presStyleCnt="6"/>
      <dgm:spPr/>
    </dgm:pt>
    <dgm:pt modelId="{3A2801AF-916F-434B-921B-0750ED662EAF}" type="pres">
      <dgm:prSet presAssocID="{C6C48406-36F1-4DEE-9589-43E03CDB6A3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49D31-AD31-46B4-A4D7-72F18DDB56D0}" srcId="{8FD77FEC-5EB5-4B02-A5DA-3AACBF1D6BA5}" destId="{8B74FEAF-E20E-4088-AEFE-42FA5DE5475A}" srcOrd="2" destOrd="0" parTransId="{097E646C-814F-4204-B08A-C351852D0EEF}" sibTransId="{C5AA7ADD-C3D8-43C6-9647-A3E0DC0D831F}"/>
    <dgm:cxn modelId="{049BAD52-5CC8-497B-A226-934EEDBB7ECA}" type="presOf" srcId="{8B74FEAF-E20E-4088-AEFE-42FA5DE5475A}" destId="{532E58CE-146F-40EE-A376-D221395BAF00}" srcOrd="0" destOrd="0" presId="urn:microsoft.com/office/officeart/2011/layout/HexagonRadial"/>
    <dgm:cxn modelId="{00CBE7DD-FCFE-46FA-B034-648D6E1CCEB2}" type="presOf" srcId="{B1613AD0-F5F2-4269-9DA0-8E0E5B1BAAD8}" destId="{9F087380-FDDA-48BD-BED9-4069B4DF3F8F}" srcOrd="0" destOrd="0" presId="urn:microsoft.com/office/officeart/2011/layout/HexagonRadial"/>
    <dgm:cxn modelId="{5715CA6F-69EB-4638-AF82-A0FFADCA0162}" srcId="{B1613AD0-F5F2-4269-9DA0-8E0E5B1BAAD8}" destId="{8FD77FEC-5EB5-4B02-A5DA-3AACBF1D6BA5}" srcOrd="0" destOrd="0" parTransId="{B06DEC47-8785-4231-ADED-E541A4B04A9E}" sibTransId="{E94EC8DF-7372-4441-9FB3-E9EC3E7ABA1A}"/>
    <dgm:cxn modelId="{BA7B451C-953D-456C-A60D-24C64378465D}" type="presOf" srcId="{5679039F-5F75-4ED8-854B-9F6DD3750DFD}" destId="{755EB95E-715E-4956-8F88-74766BF8FEF9}" srcOrd="0" destOrd="0" presId="urn:microsoft.com/office/officeart/2011/layout/HexagonRadial"/>
    <dgm:cxn modelId="{E62E2993-2C5B-4EAB-BA04-2AF836C18D17}" srcId="{8FD77FEC-5EB5-4B02-A5DA-3AACBF1D6BA5}" destId="{C6C48406-36F1-4DEE-9589-43E03CDB6A3E}" srcOrd="5" destOrd="0" parTransId="{0B5339A8-F917-4211-A6AF-F10C26A8BC76}" sibTransId="{86180F0B-2BB2-492F-882E-7A80EE4EF5F7}"/>
    <dgm:cxn modelId="{8FC9C666-FE60-48F7-BF1E-44EF162572F0}" srcId="{8FD77FEC-5EB5-4B02-A5DA-3AACBF1D6BA5}" destId="{CBD6CDDF-4D73-4DEC-BCB0-CEBDD6E01FEF}" srcOrd="3" destOrd="0" parTransId="{3EFA077E-3866-4CBD-960F-14F562EB1AC5}" sibTransId="{FD0C8C15-4F54-4536-BF44-E6D417D01C7A}"/>
    <dgm:cxn modelId="{24B6F049-C5A3-4FCE-843A-6143B17A82F1}" srcId="{8FD77FEC-5EB5-4B02-A5DA-3AACBF1D6BA5}" destId="{5679039F-5F75-4ED8-854B-9F6DD3750DFD}" srcOrd="4" destOrd="0" parTransId="{3CFE0F82-BCE0-4770-A227-48249AF3824D}" sibTransId="{1A54259B-4211-444A-BB33-87B9AE30B270}"/>
    <dgm:cxn modelId="{618D2E42-3AE1-445E-BCF6-B20E995AE201}" type="presOf" srcId="{B4B8ED42-089E-43CB-8865-AC2982560163}" destId="{6216DC80-041E-42F6-9D19-14BE79F29307}" srcOrd="0" destOrd="0" presId="urn:microsoft.com/office/officeart/2011/layout/HexagonRadial"/>
    <dgm:cxn modelId="{40B85D28-650B-4E9B-8DDA-50FF809E2B2B}" srcId="{8FD77FEC-5EB5-4B02-A5DA-3AACBF1D6BA5}" destId="{B4B8ED42-089E-43CB-8865-AC2982560163}" srcOrd="0" destOrd="0" parTransId="{C99E042F-ADB3-42FE-870D-F7F6A5632B92}" sibTransId="{F32BF88D-9782-41FF-809B-9E771910366B}"/>
    <dgm:cxn modelId="{D850FC81-267B-4424-9181-0E643FF996F4}" type="presOf" srcId="{C6C48406-36F1-4DEE-9589-43E03CDB6A3E}" destId="{3A2801AF-916F-434B-921B-0750ED662EAF}" srcOrd="0" destOrd="0" presId="urn:microsoft.com/office/officeart/2011/layout/HexagonRadial"/>
    <dgm:cxn modelId="{6F0D77A0-FBAF-4254-AE3C-390443D5F3D4}" type="presOf" srcId="{CBD6CDDF-4D73-4DEC-BCB0-CEBDD6E01FEF}" destId="{33DB60BD-DF94-45BD-B5DD-3CF2B7E9055C}" srcOrd="0" destOrd="0" presId="urn:microsoft.com/office/officeart/2011/layout/HexagonRadial"/>
    <dgm:cxn modelId="{D7850C9D-B26C-4354-A232-63BAE06619E5}" type="presOf" srcId="{8FD77FEC-5EB5-4B02-A5DA-3AACBF1D6BA5}" destId="{0901F582-0E60-435B-90D1-2D90DCDE5A74}" srcOrd="0" destOrd="0" presId="urn:microsoft.com/office/officeart/2011/layout/HexagonRadial"/>
    <dgm:cxn modelId="{F9D218D3-B6BF-47B0-ACED-2245834CB931}" type="presOf" srcId="{F17DC27F-058F-41B3-BC53-AC3D36014A85}" destId="{EEA4F275-CC5F-441A-BED5-088E9A8A4046}" srcOrd="0" destOrd="0" presId="urn:microsoft.com/office/officeart/2011/layout/HexagonRadial"/>
    <dgm:cxn modelId="{EEA9F70C-FBCD-416B-B33B-D0509CBAC656}" srcId="{8FD77FEC-5EB5-4B02-A5DA-3AACBF1D6BA5}" destId="{F17DC27F-058F-41B3-BC53-AC3D36014A85}" srcOrd="1" destOrd="0" parTransId="{DD1720EA-3A56-4C82-9260-E48BF5C79B38}" sibTransId="{BAE6DEEE-46CF-4F42-AFB1-A1DFF04F8B74}"/>
    <dgm:cxn modelId="{6EF3D595-2E2E-4751-8834-8804551200B2}" type="presParOf" srcId="{9F087380-FDDA-48BD-BED9-4069B4DF3F8F}" destId="{0901F582-0E60-435B-90D1-2D90DCDE5A74}" srcOrd="0" destOrd="0" presId="urn:microsoft.com/office/officeart/2011/layout/HexagonRadial"/>
    <dgm:cxn modelId="{69B074F6-8606-45DC-9A84-417EB8EAF12D}" type="presParOf" srcId="{9F087380-FDDA-48BD-BED9-4069B4DF3F8F}" destId="{BA4E04FF-78DC-47B8-80FC-DFD7F4869C9C}" srcOrd="1" destOrd="0" presId="urn:microsoft.com/office/officeart/2011/layout/HexagonRadial"/>
    <dgm:cxn modelId="{D7788A3C-8EC6-4C84-A09C-D51DFF6C52C8}" type="presParOf" srcId="{BA4E04FF-78DC-47B8-80FC-DFD7F4869C9C}" destId="{393F98A7-3015-43AB-AD25-7355664668C8}" srcOrd="0" destOrd="0" presId="urn:microsoft.com/office/officeart/2011/layout/HexagonRadial"/>
    <dgm:cxn modelId="{0505C497-88AF-4347-840F-DC7927E2FEDD}" type="presParOf" srcId="{9F087380-FDDA-48BD-BED9-4069B4DF3F8F}" destId="{6216DC80-041E-42F6-9D19-14BE79F29307}" srcOrd="2" destOrd="0" presId="urn:microsoft.com/office/officeart/2011/layout/HexagonRadial"/>
    <dgm:cxn modelId="{DBB15870-9B9B-4B1C-AE53-402E8E6BAC48}" type="presParOf" srcId="{9F087380-FDDA-48BD-BED9-4069B4DF3F8F}" destId="{D030DA31-5ABA-4134-86B1-D251F9470005}" srcOrd="3" destOrd="0" presId="urn:microsoft.com/office/officeart/2011/layout/HexagonRadial"/>
    <dgm:cxn modelId="{B5C2390D-1878-4B1E-B479-FF2BF757F475}" type="presParOf" srcId="{D030DA31-5ABA-4134-86B1-D251F9470005}" destId="{9C5EFDD3-5E40-410D-BC1D-C4BCBCE5E334}" srcOrd="0" destOrd="0" presId="urn:microsoft.com/office/officeart/2011/layout/HexagonRadial"/>
    <dgm:cxn modelId="{CB934232-F5E8-4735-8FD0-237F0E02CC0A}" type="presParOf" srcId="{9F087380-FDDA-48BD-BED9-4069B4DF3F8F}" destId="{EEA4F275-CC5F-441A-BED5-088E9A8A4046}" srcOrd="4" destOrd="0" presId="urn:microsoft.com/office/officeart/2011/layout/HexagonRadial"/>
    <dgm:cxn modelId="{B0B64AF5-CBB0-4DD6-9BBF-6109031B74E1}" type="presParOf" srcId="{9F087380-FDDA-48BD-BED9-4069B4DF3F8F}" destId="{31A6A0BB-929F-4FFF-B604-0E1F67AA2F66}" srcOrd="5" destOrd="0" presId="urn:microsoft.com/office/officeart/2011/layout/HexagonRadial"/>
    <dgm:cxn modelId="{FAF6815F-0E1A-4068-89ED-B39105421D5F}" type="presParOf" srcId="{31A6A0BB-929F-4FFF-B604-0E1F67AA2F66}" destId="{FB3893B1-6C63-4A3D-9732-D6391A146CB2}" srcOrd="0" destOrd="0" presId="urn:microsoft.com/office/officeart/2011/layout/HexagonRadial"/>
    <dgm:cxn modelId="{20C5A88D-8965-44A7-9F24-522A6E4652FE}" type="presParOf" srcId="{9F087380-FDDA-48BD-BED9-4069B4DF3F8F}" destId="{532E58CE-146F-40EE-A376-D221395BAF00}" srcOrd="6" destOrd="0" presId="urn:microsoft.com/office/officeart/2011/layout/HexagonRadial"/>
    <dgm:cxn modelId="{D78610FE-38C5-4ADF-B015-F095550AB59B}" type="presParOf" srcId="{9F087380-FDDA-48BD-BED9-4069B4DF3F8F}" destId="{5ED5CF53-CD40-45D8-8E87-0DF4D7852D19}" srcOrd="7" destOrd="0" presId="urn:microsoft.com/office/officeart/2011/layout/HexagonRadial"/>
    <dgm:cxn modelId="{1CA947FA-5948-4F70-99A0-51AEAC74238C}" type="presParOf" srcId="{5ED5CF53-CD40-45D8-8E87-0DF4D7852D19}" destId="{0E6DD57C-46E0-4DD8-829A-2EDB3ABC2EE7}" srcOrd="0" destOrd="0" presId="urn:microsoft.com/office/officeart/2011/layout/HexagonRadial"/>
    <dgm:cxn modelId="{85A821D0-6D4B-4724-95FF-803CB06959C6}" type="presParOf" srcId="{9F087380-FDDA-48BD-BED9-4069B4DF3F8F}" destId="{33DB60BD-DF94-45BD-B5DD-3CF2B7E9055C}" srcOrd="8" destOrd="0" presId="urn:microsoft.com/office/officeart/2011/layout/HexagonRadial"/>
    <dgm:cxn modelId="{7DFF43BE-15A5-4328-B506-82C9C1AE8851}" type="presParOf" srcId="{9F087380-FDDA-48BD-BED9-4069B4DF3F8F}" destId="{167A9CB9-C149-4EAD-A16B-00524B522378}" srcOrd="9" destOrd="0" presId="urn:microsoft.com/office/officeart/2011/layout/HexagonRadial"/>
    <dgm:cxn modelId="{2DD57CA7-AF9D-4F1D-9B1B-FF943D727B3B}" type="presParOf" srcId="{167A9CB9-C149-4EAD-A16B-00524B522378}" destId="{3305181B-E547-4F57-B5BE-5C9C444754A9}" srcOrd="0" destOrd="0" presId="urn:microsoft.com/office/officeart/2011/layout/HexagonRadial"/>
    <dgm:cxn modelId="{ADDCFCB3-9145-4524-A30B-7E83F54E3E61}" type="presParOf" srcId="{9F087380-FDDA-48BD-BED9-4069B4DF3F8F}" destId="{755EB95E-715E-4956-8F88-74766BF8FEF9}" srcOrd="10" destOrd="0" presId="urn:microsoft.com/office/officeart/2011/layout/HexagonRadial"/>
    <dgm:cxn modelId="{AC3D50B7-0437-48D0-A154-443D3665D4AE}" type="presParOf" srcId="{9F087380-FDDA-48BD-BED9-4069B4DF3F8F}" destId="{C9CCA43D-70C5-498C-BDE0-78E27266D1D4}" srcOrd="11" destOrd="0" presId="urn:microsoft.com/office/officeart/2011/layout/HexagonRadial"/>
    <dgm:cxn modelId="{B08DA242-2B9D-460F-87A3-D327D075E86D}" type="presParOf" srcId="{C9CCA43D-70C5-498C-BDE0-78E27266D1D4}" destId="{75838915-7437-43E1-A4F0-4E15BE649D02}" srcOrd="0" destOrd="0" presId="urn:microsoft.com/office/officeart/2011/layout/HexagonRadial"/>
    <dgm:cxn modelId="{CC7CAD0C-91C4-49D2-AAB6-54C94C73519F}" type="presParOf" srcId="{9F087380-FDDA-48BD-BED9-4069B4DF3F8F}" destId="{3A2801AF-916F-434B-921B-0750ED662EA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1F582-0E60-435B-90D1-2D90DCDE5A74}">
      <dsp:nvSpPr>
        <dsp:cNvPr id="0" name=""/>
        <dsp:cNvSpPr/>
      </dsp:nvSpPr>
      <dsp:spPr>
        <a:xfrm>
          <a:off x="2982467" y="2051084"/>
          <a:ext cx="2607018" cy="225517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820" tIns="210820" rIns="210820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600" kern="1200" dirty="0" smtClean="0">
              <a:solidFill>
                <a:schemeClr val="tx1"/>
              </a:solidFill>
              <a:latin typeface="Bookman Old Style" pitchFamily="18" charset="0"/>
            </a:rPr>
            <a:t>?</a:t>
          </a:r>
          <a:endParaRPr lang="ru-RU" sz="166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414486" y="2424798"/>
        <a:ext cx="1742980" cy="1507748"/>
      </dsp:txXfrm>
    </dsp:sp>
    <dsp:sp modelId="{9C5EFDD3-5E40-410D-BC1D-C4BCBCE5E334}">
      <dsp:nvSpPr>
        <dsp:cNvPr id="0" name=""/>
        <dsp:cNvSpPr/>
      </dsp:nvSpPr>
      <dsp:spPr>
        <a:xfrm>
          <a:off x="4614961" y="972135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6DC80-041E-42F6-9D19-14BE79F29307}">
      <dsp:nvSpPr>
        <dsp:cNvPr id="0" name=""/>
        <dsp:cNvSpPr/>
      </dsp:nvSpPr>
      <dsp:spPr>
        <a:xfrm>
          <a:off x="3222611" y="0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Разрабатываем ООП ДО или вносим изменения в действующую ООП ДО?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76663" y="306297"/>
        <a:ext cx="1428328" cy="1235671"/>
      </dsp:txXfrm>
    </dsp:sp>
    <dsp:sp modelId="{FB3893B1-6C63-4A3D-9732-D6391A146CB2}">
      <dsp:nvSpPr>
        <dsp:cNvPr id="0" name=""/>
        <dsp:cNvSpPr/>
      </dsp:nvSpPr>
      <dsp:spPr>
        <a:xfrm>
          <a:off x="5762923" y="255654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4F275-CC5F-441A-BED5-088E9A8A4046}">
      <dsp:nvSpPr>
        <dsp:cNvPr id="0" name=""/>
        <dsp:cNvSpPr/>
      </dsp:nvSpPr>
      <dsp:spPr>
        <a:xfrm>
          <a:off x="5074847" y="1151223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Отказываемся от комплексных парциальных программ/учебно-методических комплектов, которые использовали ранее – или нет?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428899" y="1457520"/>
        <a:ext cx="1428328" cy="1235671"/>
      </dsp:txXfrm>
    </dsp:sp>
    <dsp:sp modelId="{0E6DD57C-46E0-4DD8-829A-2EDB3ABC2EE7}">
      <dsp:nvSpPr>
        <dsp:cNvPr id="0" name=""/>
        <dsp:cNvSpPr/>
      </dsp:nvSpPr>
      <dsp:spPr>
        <a:xfrm>
          <a:off x="4965475" y="434504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E58CE-146F-40EE-A376-D221395BAF00}">
      <dsp:nvSpPr>
        <dsp:cNvPr id="0" name=""/>
        <dsp:cNvSpPr/>
      </dsp:nvSpPr>
      <dsp:spPr>
        <a:xfrm>
          <a:off x="5181968" y="3371637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Что значит «период перехода на ФОП ДО»?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536020" y="3677934"/>
        <a:ext cx="1428328" cy="1235671"/>
      </dsp:txXfrm>
    </dsp:sp>
    <dsp:sp modelId="{3305181B-E547-4F57-B5BE-5C9C444754A9}">
      <dsp:nvSpPr>
        <dsp:cNvPr id="0" name=""/>
        <dsp:cNvSpPr/>
      </dsp:nvSpPr>
      <dsp:spPr>
        <a:xfrm>
          <a:off x="2987319" y="4530697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DB60BD-DF94-45BD-B5DD-3CF2B7E9055C}">
      <dsp:nvSpPr>
        <dsp:cNvPr id="0" name=""/>
        <dsp:cNvSpPr/>
      </dsp:nvSpPr>
      <dsp:spPr>
        <a:xfrm>
          <a:off x="3222611" y="4509716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Когда должна быть утверждена в ДОО ООП ДО на основе ФОП ДО?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76663" y="4816013"/>
        <a:ext cx="1428328" cy="1235671"/>
      </dsp:txXfrm>
    </dsp:sp>
    <dsp:sp modelId="{75838915-7437-43E1-A4F0-4E15BE649D02}">
      <dsp:nvSpPr>
        <dsp:cNvPr id="0" name=""/>
        <dsp:cNvSpPr/>
      </dsp:nvSpPr>
      <dsp:spPr>
        <a:xfrm>
          <a:off x="1820558" y="2946924"/>
          <a:ext cx="983620" cy="8475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EB95E-715E-4956-8F88-74766BF8FEF9}">
      <dsp:nvSpPr>
        <dsp:cNvPr id="0" name=""/>
        <dsp:cNvSpPr/>
      </dsp:nvSpPr>
      <dsp:spPr>
        <a:xfrm>
          <a:off x="1254158" y="3372909"/>
          <a:ext cx="2136432" cy="1848265"/>
        </a:xfrm>
        <a:prstGeom prst="hexagon">
          <a:avLst>
            <a:gd name="adj" fmla="val 28570"/>
            <a:gd name="vf" fmla="val 11547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Что меняется в ДОО в связи с появлением ФОП ДО и изменением ФГОС ДО?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608210" y="3679206"/>
        <a:ext cx="1428328" cy="1235671"/>
      </dsp:txXfrm>
    </dsp:sp>
    <dsp:sp modelId="{3A2801AF-916F-434B-921B-0750ED662EAF}">
      <dsp:nvSpPr>
        <dsp:cNvPr id="0" name=""/>
        <dsp:cNvSpPr/>
      </dsp:nvSpPr>
      <dsp:spPr>
        <a:xfrm>
          <a:off x="1254158" y="1134263"/>
          <a:ext cx="2136432" cy="1848265"/>
        </a:xfrm>
        <a:prstGeom prst="hexagon">
          <a:avLst>
            <a:gd name="adj" fmla="val 2857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 какой программе работаем до конца учебного года?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08210" y="1440560"/>
        <a:ext cx="1428328" cy="1235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2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6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2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2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7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7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5C23-4FBF-40A0-8689-95976C7C418B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4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~$&#1052;&#1091;&#1085;&#1080;&#1094;&#1080;&#1087;&#1072;&#1083;&#1100;&#1085;&#1099;&#1081;%20&#1089;&#1077;&#1084;&#1080;&#1085;&#1072;&#1088;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60432" cy="211809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семинар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«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образования»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1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содержания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Опора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Программы на принципы дошкольного образования, зафиксированные во ФГОС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(не менее 60%,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соответствовать ФОП 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и часть, формируемая участниками образовательных отношений (не более 40%)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включает в себя учебно-методическую документацию, в состав которой входят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примерный режим и распорядок дня дошкольных групп,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 и иные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компоненты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целевом разделе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ФОП в младенческом, раннем и дошкольном возрасте (к 4-м, 5-ти, 6-ти годам, на этапе завершения освоения ФОП ДО)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содержательном разделе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федеральная рабочая программа воспитания, которая раскрывает задачи и направления воспитательной работы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организационном разделе: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 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имеет право выбора способов реализации образовательной деятельности в зависимости от конкретных условий, предпочтений педагогического коллектива и других участников образовательных отношений, а также с учетом индивидуальных особенностей обучающихся, специфики их потребностей и интересов, возрастных возможностей </a:t>
            </a:r>
          </a:p>
        </p:txBody>
      </p:sp>
    </p:spTree>
    <p:extLst>
      <p:ext uri="{BB962C8B-B14F-4D97-AF65-F5344CB8AC3E}">
        <p14:creationId xmlns:p14="http://schemas.microsoft.com/office/powerpoint/2010/main" val="23367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ФОП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(НОВОЕ): 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РФ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 и планируемых результатов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освоения образовательной программы ДО;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приобщение детей (в соответствии с возрастными возможностями)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достижение детьми на этапе завершения ДО уровня развития,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7481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Неправомерность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разных возрастных этапах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 моменту завершения ДО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ФОП возможные достижения детей «к году», «к трем годам» и т.д. имеют условный характер,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широкий возрастной диапазон для достижения ребенком планируемых результатов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в младенческом, раннем, дошкольном возрасте (к 4-м, к 5-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 6-ти годам) и к моменту завершения освоения ФОП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представлены, дополнены и конкретизированы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учетом цели и задач дошкольного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диагностика достижения планируемых результатов ФОП ДО направлена на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умений ребенка, его интересов, предпочтений, склонностей, личностных особенностей, способов взаимодействия со взрослыми и сверстниками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Периодичность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диагностики, способ и форма фиксации результатов определяется ДОО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ФОП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уточнена оптимальная периодичность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дважды в года (стартовая, с учетом адаптационно периода, и заключительная на этапе освоения содержания программы возрастной группой). Присутствуют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уточнения об основном методе (наблюдении), других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малоформализованных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методах и методиках педагогической диагностики, а также об индикаторах оценки наблюдаемых фактов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психологической диагностики определяется положениями ФГОС ДО (п.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3.2.3)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и содержание образовательной деятельности с детьми всех возрастных групп по всем образовательным областям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в каждой образовательной области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и расширено,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учетом цели, задач, планируемых результатов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образовательных областей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Важно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 приоритетности субъектной позиции ребенка в образовательном процессе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использоваться различные образовательные технологии, в том числе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технологии, дистанционное обучение, за исключением тех, которые могут нанести вред здоровью детей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Уточнены методы реализации задач воспитания, методы реализации задач обучения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</a:t>
            </a:r>
            <a:r>
              <a:rPr lang="ru-RU" dirty="0" smtClean="0"/>
              <a:t>Представлены </a:t>
            </a:r>
            <a:r>
              <a:rPr lang="ru-RU" dirty="0"/>
              <a:t>варианты </a:t>
            </a:r>
            <a:r>
              <a:rPr lang="ru-RU" dirty="0">
                <a:solidFill>
                  <a:srgbClr val="FF0000"/>
                </a:solidFill>
              </a:rPr>
              <a:t>организации совместной деятельности детей с педагогом и другими детьми, уточнены возможные варианты позиции педагога </a:t>
            </a:r>
            <a:r>
              <a:rPr lang="ru-RU" dirty="0"/>
              <a:t>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Уточнено </a:t>
            </a:r>
            <a:r>
              <a:rPr lang="ru-RU" dirty="0"/>
              <a:t>особое </a:t>
            </a:r>
            <a:r>
              <a:rPr lang="ru-RU" dirty="0">
                <a:solidFill>
                  <a:srgbClr val="FF0000"/>
                </a:solidFill>
              </a:rPr>
              <a:t>место и роль игры </a:t>
            </a:r>
            <a:r>
              <a:rPr lang="ru-RU" dirty="0"/>
              <a:t>в образовательной деятельности и в развитии детей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+ Уточнены </a:t>
            </a:r>
            <a:r>
              <a:rPr lang="ru-RU" dirty="0"/>
              <a:t>возможные формы организации образовательной деятельности по Программе </a:t>
            </a:r>
            <a:r>
              <a:rPr lang="ru-RU" dirty="0">
                <a:solidFill>
                  <a:srgbClr val="FF0000"/>
                </a:solidFill>
              </a:rPr>
              <a:t>в первой половине дня, на прогулке, во второй половине дня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Развернуто </a:t>
            </a:r>
            <a:r>
              <a:rPr lang="ru-RU" dirty="0"/>
              <a:t>представлена информация </a:t>
            </a:r>
            <a:r>
              <a:rPr lang="ru-RU" dirty="0">
                <a:solidFill>
                  <a:srgbClr val="FF0000"/>
                </a:solidFill>
              </a:rPr>
              <a:t>о занятии </a:t>
            </a:r>
            <a:r>
              <a:rPr lang="ru-RU" dirty="0"/>
              <a:t>как организационной форме, не означающей обязательную </a:t>
            </a:r>
            <a:r>
              <a:rPr lang="ru-RU" dirty="0" err="1"/>
              <a:t>регламентированность</a:t>
            </a:r>
            <a:r>
              <a:rPr lang="ru-RU" dirty="0"/>
              <a:t> процесса, и предполагающей выбор педагогом содержания и педагогически обоснованных методов образовательной деятельности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 </a:t>
            </a:r>
            <a:r>
              <a:rPr lang="ru-RU" dirty="0"/>
              <a:t>Выделены способы, направления и условия </a:t>
            </a:r>
            <a:r>
              <a:rPr lang="ru-RU" dirty="0">
                <a:solidFill>
                  <a:srgbClr val="FF0000"/>
                </a:solidFill>
              </a:rPr>
              <a:t>поддержки детской инициативы на разных возрастных этапах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dirty="0">
                <a:solidFill>
                  <a:srgbClr val="FF0000"/>
                </a:solidFill>
              </a:rPr>
              <a:t>(расширено</a:t>
            </a:r>
            <a:r>
              <a:rPr lang="ru-RU" dirty="0"/>
              <a:t>)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Представлено </a:t>
            </a:r>
            <a:r>
              <a:rPr lang="ru-RU" dirty="0"/>
              <a:t>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dirty="0">
                <a:solidFill>
                  <a:srgbClr val="FF0000"/>
                </a:solidFill>
              </a:rPr>
              <a:t>(расширено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ru-RU" dirty="0" smtClean="0"/>
              <a:t> Отдельным </a:t>
            </a:r>
            <a:r>
              <a:rPr lang="ru-RU" dirty="0"/>
              <a:t>блоком (п. 29) </a:t>
            </a:r>
            <a:r>
              <a:rPr lang="ru-RU" dirty="0">
                <a:solidFill>
                  <a:srgbClr val="FF0000"/>
                </a:solidFill>
              </a:rPr>
              <a:t>включена Федеральная программа воспитания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Психолого-педагогические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 </a:t>
            </a:r>
            <a:endParaRPr lang="ru-RU" sz="29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блоке, посвященном РППС, уточнено, что ФОП ДО не выдвигает жестких требований к организации РППС, и оставляет за ДОО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</a:t>
            </a:r>
            <a:r>
              <a:rPr lang="ru-RU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Блок, посвященный материально-техническому обеспечению Программы, обеспеченности методическими материалами и средствами обучения и воспитания, наполнен обобщенными требованиями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ТВ-413-03 от 13.02.2023)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https://docs.edu.gov.ru/document/f4f7837770384bfa1faa1827ec8d72d4/?ysclid=le6tcj9677368 387754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Представлен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развернутый примерный перечень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художественной литературы (для каждой группы детей от 1 года до 7 лет), музыкальных произведений, игр, упражнений и т.п. (для всех возрастных групп от 2 мес. до 7 лет), произведений изобразительного искусства (для каждой возрастной группы от 2 до 7 лет), а также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анимационных произведений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рекомендуются для семейного просмотра и могут быть использованы в образовательном процессе ДОО (преимущественно отечественные мультипликационные фильмы и сериалы для детей 5-6 и 6-7 лет)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 и распорядок дня опирается на действующие СанПиН,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даны как четкие требования, обязательные для соблюдения, так и рамочные ориентиры для изменения режима и распорядка дня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блоке «Федеральный календарный план воспитательной работы» дан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основных государственных и народных праздников, памятных дат, и уточнено, что: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является единым для ДОО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ДОО вправе наряду с указанными в плане, проводить иные мероприятия, согласно ключевым направлениям воспитания и дополнительного образования детей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мероприятия плана должны проводиться с учетом особенностей Программы, а также возрастных, физиологических, психоэмоциональных особенностей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ООП ДО разрабатывается и утверждается ДОО самостоятельно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959711"/>
              </p:ext>
            </p:extLst>
          </p:nvPr>
        </p:nvGraphicFramePr>
        <p:xfrm>
          <a:off x="457201" y="1036339"/>
          <a:ext cx="8147247" cy="526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127"/>
                <a:gridCol w="3564371"/>
                <a:gridCol w="3360749"/>
              </a:tblGrid>
              <a:tr h="576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часть: не менее 60%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Часть, формируемая участниками образовательных отношений (вариативная): не более 40%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860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ФГОС ДО </a:t>
                      </a:r>
                    </a:p>
                    <a:p>
                      <a:pPr algn="l"/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учетом: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ПООП ДО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авторских комплексных и парциальных образовательных программ дошкольного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Исходя из: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Образовательных потребностей и интересов детей, запросов родителей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Возможностей педагогического коллектива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Специфики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этнонациональных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социокультурных условий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Сложившихся традиций ДОО или группы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• Выбора коллективом ДОО авторских парциальных образовательных программ дошкольного образования</a:t>
                      </a:r>
                    </a:p>
                  </a:txBody>
                  <a:tcPr/>
                </a:tc>
              </a:tr>
              <a:tr h="263536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Переходный период до 01.09.2023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основе: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ДО 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ФОП ДО </a:t>
                      </a: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учетом: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авторских технологий и методик </a:t>
                      </a:r>
                    </a:p>
                    <a:p>
                      <a:pPr algn="l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линейки пособий к комплексным авторским программам дошкольного образования 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содержания и технологий ориентирован на специфику: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Специфики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этнонациональных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социокультурных, и иных условий, в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региональных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Сложившихся традиций ДОО или группы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Выбора авторских парциальных образовательных программ дошкольного образования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Выбора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29декабря 2012 г. № 273 ФЗ «Об образовании в Российской Федерации» Статья 28. Компетенции, права, обязанности и ответственность образовательной организации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95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П. 2. Образовательные организации при реализации образовательных программ свободны в определении содержания образования,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выборе образовательных технологий, а также в выборе учебно-методического обеспечения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581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883099"/>
              </p:ext>
            </p:extLst>
          </p:nvPr>
        </p:nvGraphicFramePr>
        <p:xfrm>
          <a:off x="457200" y="1052513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ООП ДО должны быть приведены в соответствие с ФОП ДО к 01.09.2023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 31.08.2023 ДОО имеют право работать по утвержденным ранее ООП ДО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Крайний срок утверждения ООП ДО на основе ФОП ДО – 31.08.2023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ПООП ДО завершили свое действие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01.09.2023 ООП ДО должны соответствовать ФОП ДО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группы ДОО должны перейти на ООП ДО на основе ФОП ДО с 01.09.2023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ФОП ДО включает в себя программу образования и программу воспитания детей дошкольного возраста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Отдельная Рабочая программа воспитания в ДОО не требуется с 01.09.2023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планируемые результаты ООП ДО НЕ ДОЛЖНЫ БЫТЬ НИЖЕ содержания и планируемых результатов ФОП ДО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Могут быть выше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3454625"/>
              </p:ext>
            </p:extLst>
          </p:nvPr>
        </p:nvGraphicFramePr>
        <p:xfrm>
          <a:off x="214282" y="214290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2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действий ДОО в переходный период: основные этапы, управленческие решения и методические шаги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ДОО рабочей группы, утверждение соотв. локальных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актов</a:t>
            </a:r>
          </a:p>
          <a:p>
            <a:pPr marL="457200" indent="-457200">
              <a:buAutoNum type="arabicPeriod"/>
            </a:pPr>
            <a:r>
              <a:rPr lang="ru-RU" sz="2800" dirty="0"/>
              <a:t>Разработка «дорожной карты» перехода на ФОП </a:t>
            </a:r>
            <a:r>
              <a:rPr lang="ru-RU" sz="2800" dirty="0" smtClean="0"/>
              <a:t>ДО</a:t>
            </a:r>
          </a:p>
          <a:p>
            <a:pPr marL="457200" indent="-457200">
              <a:buAutoNum type="arabicPeriod"/>
            </a:pPr>
            <a:r>
              <a:rPr lang="ru-RU" sz="2800" dirty="0"/>
              <a:t>Изучение ФОП ДО и экспертиза действующей ООП ДО на предмет соответствия ФОП ДО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/>
              <a:t>Приведение ООП ДО в соответствие с ФОП </a:t>
            </a:r>
            <a:r>
              <a:rPr lang="ru-RU" sz="2800" dirty="0" smtClean="0"/>
              <a:t>ДО</a:t>
            </a:r>
          </a:p>
          <a:p>
            <a:pPr marL="457200" indent="-457200">
              <a:buAutoNum type="arabicPeriod"/>
            </a:pPr>
            <a:r>
              <a:rPr lang="ru-RU" sz="2800" dirty="0"/>
              <a:t>Утверждение ООП на основе ФОП ДО в ДОО до 31.08.2023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 действий: 2 возможных пути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566384"/>
              </p:ext>
            </p:extLst>
          </p:nvPr>
        </p:nvGraphicFramePr>
        <p:xfrm>
          <a:off x="457200" y="908720"/>
          <a:ext cx="82296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9248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в ранее разработанную и утвержденную в ДОО ООП ДО, привести ее в соответствие с ФОП ДО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Разработать новую ООП ДО: взять ФОП ДО за основу и добавить в обязательную и вариативную части то, что ДОО посчитает нужным из ранее разработанной и утвержденной ООП ДО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66429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Давайте работать вместе.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все получится! </a:t>
            </a:r>
          </a:p>
        </p:txBody>
      </p:sp>
    </p:spTree>
    <p:extLst>
      <p:ext uri="{BB962C8B-B14F-4D97-AF65-F5344CB8AC3E}">
        <p14:creationId xmlns:p14="http://schemas.microsoft.com/office/powerpoint/2010/main" val="9789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Обсудим сегодня: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Федеральная образовательная программа дошкольного образования: особенности структуры и содержания </a:t>
            </a:r>
            <a:r>
              <a:rPr lang="ru-RU" dirty="0" smtClean="0"/>
              <a:t>документа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 Переход дошкольных образовательных организаций региона на ФОП ДО: нормативная база, необходимые управленческие решения и методические шаги</a:t>
            </a:r>
          </a:p>
        </p:txBody>
      </p:sp>
    </p:spTree>
    <p:extLst>
      <p:ext uri="{BB962C8B-B14F-4D97-AF65-F5344CB8AC3E}">
        <p14:creationId xmlns:p14="http://schemas.microsoft.com/office/powerpoint/2010/main" val="5448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Нормативная база перехода на ФОП ДО на федеральном уровне: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 закон №371-ФЗ от 24 сентября 2022 г.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Федеральный закон «Об образовании в Российской Федерации»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статью 1 Федерального закона «Об обязательных требованиях в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соответствующей федеральной образовательной программой дошкольного образования.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«Федеральная основная общеобразовательная программа -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учебно-методическая документация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определяющая единые для Российской Федерации базовые объем и содержание образования определенного уровня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(или) определенной направленности,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программы» 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«Основные общеобразовательные программы подлежат приведению в соответствие с федеральными основными общеобразовательными программами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 сентября 2023 года» </a:t>
            </a:r>
          </a:p>
        </p:txBody>
      </p:sp>
    </p:spTree>
    <p:extLst>
      <p:ext uri="{BB962C8B-B14F-4D97-AF65-F5344CB8AC3E}">
        <p14:creationId xmlns:p14="http://schemas.microsoft.com/office/powerpoint/2010/main" val="42025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72264):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9834"/>
              </p:ext>
            </p:extLst>
          </p:nvPr>
        </p:nvGraphicFramePr>
        <p:xfrm>
          <a:off x="457200" y="1916113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456384"/>
                <a:gridCol w="4042792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Было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п.1.7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ФГОС ДО является основой для разработки вариативных примерных образовательных программ дошкольного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ФГОС ДО является основой для разработки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федеральной образовательной программы дошкольного образования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 2.5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и ФОП ДО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 2.6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ООП ДО должно обеспечивать физическое и психическое развитие ребенка в различных видах деятельности и охватывать следующие структурные единицы, представляющие определенные направления обучения и воспитания (далее – образовательные области)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ООП ДО должно обеспечивать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физическое и психическое развитие ребенка в различных видах </a:t>
                      </a:r>
                      <a:r>
                        <a:rPr lang="ru-RU" sz="1600" dirty="0" smtClean="0"/>
                        <a:t>деятельности и охватывать следующие структурные единицы, представляющие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определенные направления обучения и воспитания </a:t>
                      </a:r>
                      <a:r>
                        <a:rPr lang="ru-RU" sz="1600" dirty="0" smtClean="0"/>
                        <a:t>(далее – образовательные области)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5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изменения во ФГОС ДО: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П. 2.6: перечень образовательных областей не изменился, однако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расширено и конкретизировано содержание образовательных областей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2.7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частично изменен перечень детских видов деятельности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этапах младенчества, раннего и дошкольного детства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2.10: уточнено, что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и планируемые результаты ООП должны быть не ниже содержания и планируемых результатов ФОП ДО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2.11: уточнено, что содержательный раздел Программы должен включать описание образовательной деятельности в соответствии с направлениями развития ребенка, представленными в пяти образовательных областях,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Федеральной образовательной программой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 учетом используемых методических пособий, обеспечивающих реализацию данного содержания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2.12: указано,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обязательная часть программы должна соответствовать ФОП ДО, и может оформляться в виде ссылки на ФОП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2.13: указано, что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краткой презентации ООП ДО,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помимо прочего (см. ФГОС ДО),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быть представлена ссылка на ФОП ДО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3.2.9: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максимально допустимый объем образовательной нагрузки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приведен в соответствие с действующими СанПиН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4.6: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включены целевые ориентиры образования в младенческом возрасте,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расширены целевые ориентиры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раннем возрасте и на этапе завершения дошкольного образования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3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ФОП ДО соответствует ФГОС ДО</a:t>
            </a:r>
          </a:p>
        </p:txBody>
      </p:sp>
    </p:spTree>
    <p:extLst>
      <p:ext uri="{BB962C8B-B14F-4D97-AF65-F5344CB8AC3E}">
        <p14:creationId xmlns:p14="http://schemas.microsoft.com/office/powerpoint/2010/main" val="403775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25.11.2022 № 1028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федеральной образовательной программы дошкольного образования»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(зарегистрирован 28.12.2022 № 71847):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«Федеральная программа позволяет реализовать несколько основополагающих функций дошкольного уровня образования: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воспитание ребенка дошкольного возраста как Гражданина Российской Федерации,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формирование основ его гражданской и культурной идентичности на соответствующем его возрасту содержании доступными средствами.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единого ядра содержания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дошкольного образования (далее – ДО), ориентированного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Создание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равные, качественные условия ДО,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 зависимости от места проживания»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Федеральная программа определяет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единые для Российской Федерации базовые объем и содержание ДО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осваиваемые обучающимися в организациях, осуществляющих образовательную деятельность (далее – ДОО), 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программы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планируемые образовательные результаты, заявленные в ФОП ДО, ОБЯЗАТЕЛЬНЫ для достижения в каждой ДОО </a:t>
            </a:r>
          </a:p>
        </p:txBody>
      </p:sp>
    </p:spTree>
    <p:extLst>
      <p:ext uri="{BB962C8B-B14F-4D97-AF65-F5344CB8AC3E}">
        <p14:creationId xmlns:p14="http://schemas.microsoft.com/office/powerpoint/2010/main" val="129203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структуры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ООП ДО: целевой, содержательный, организационный разделы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целевом разделе: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Пояснительная записка: цель, задачи, принципы, подходы к формированию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Планируемые результаты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Педагогическая диагностика достижения планируемых результатов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содержательном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разделе: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Задачи и содержания образования (обучения и воспитания) по образовательным областям: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социально-коммуникативное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Вариативные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разных видов и культурных практик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направления поддержки детской инициативы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обучающихся •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Направления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задачи коррекционно-развивающей работы. Содержание коррекционно-развивающей работы на уровне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Федеральная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marL="0" indent="0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организационном разделе: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Психолого-педагогические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реализации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развивающей предметно-пространственной среды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Материально-техническое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Программы, обеспеченность методическими материалами и средствами обучения и воспитания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художественных, анимационных произведений для реализации Программы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Кадровые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реализации Программы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Примерный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режим и распорядок дня в дошкольных группах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7574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2966</Words>
  <Application>Microsoft Office PowerPoint</Application>
  <PresentationFormat>Экран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Муниципальный семинар Тема:  «Федеральная образовательная программа дошкольного образования» </vt:lpstr>
      <vt:lpstr>Презентация PowerPoint</vt:lpstr>
      <vt:lpstr>Обсудим сегодня:</vt:lpstr>
      <vt:lpstr>Нормативная база перехода на ФОП ДО на федеральном уровне:</vt:lpstr>
      <vt:lpstr>Приказ Министерства просвещения Российской Федерации от 08.11.2022 №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(зарегистрирован 06.02.2023 № 72264):</vt:lpstr>
      <vt:lpstr>Ключевые изменения во ФГОС ДО:</vt:lpstr>
      <vt:lpstr>ФОП ДО соответствует ФГОС ДО</vt:lpstr>
      <vt:lpstr>Приказ Министерства просвещения Российской Федерации от 25.11.2022 № 1028 «Об утверждении федеральной образовательной программы дошкольного образования» (зарегистрирован 28.12.2022 № 71847):</vt:lpstr>
      <vt:lpstr>Особенности структуры ФОП ДО</vt:lpstr>
      <vt:lpstr>Особенности содержания ФОП ДО</vt:lpstr>
      <vt:lpstr>Целевой раздел: </vt:lpstr>
      <vt:lpstr>Целевой раздел:</vt:lpstr>
      <vt:lpstr>Содержательный раздел: </vt:lpstr>
      <vt:lpstr>Содержательный раздел: </vt:lpstr>
      <vt:lpstr>Организационный раздел:</vt:lpstr>
      <vt:lpstr>Организационный раздел:</vt:lpstr>
      <vt:lpstr>ООП ДО разрабатывается и утверждается ДОО самостоятельно </vt:lpstr>
      <vt:lpstr>Федеральный закон от 29декабря 2012 г. № 273 ФЗ «Об образовании в Российской Федерации» Статья 28. Компетенции, права, обязанности и ответственность образовательной организации:</vt:lpstr>
      <vt:lpstr>ВАЖНО:</vt:lpstr>
      <vt:lpstr>Порядок действий ДОО в переходный период: основные этапы, управленческие решения и методические шаги</vt:lpstr>
      <vt:lpstr>Способ действий: 2 возможных пути</vt:lpstr>
      <vt:lpstr>Давайте работать вместе.  У нас все получится!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семинар Тема:  «Федеральная образовательная программа дошкольного образования»</dc:title>
  <dc:creator>Home</dc:creator>
  <cp:lastModifiedBy>Home</cp:lastModifiedBy>
  <cp:revision>31</cp:revision>
  <dcterms:created xsi:type="dcterms:W3CDTF">2023-03-23T06:57:16Z</dcterms:created>
  <dcterms:modified xsi:type="dcterms:W3CDTF">2023-03-23T16:25:29Z</dcterms:modified>
</cp:coreProperties>
</file>