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6" r:id="rId2"/>
  </p:sldMasterIdLst>
  <p:notesMasterIdLst>
    <p:notesMasterId r:id="rId13"/>
  </p:notesMasterIdLst>
  <p:sldIdLst>
    <p:sldId id="256" r:id="rId3"/>
    <p:sldId id="257" r:id="rId4"/>
    <p:sldId id="258" r:id="rId5"/>
    <p:sldId id="259" r:id="rId6"/>
    <p:sldId id="261" r:id="rId7"/>
    <p:sldId id="268" r:id="rId8"/>
    <p:sldId id="270" r:id="rId9"/>
    <p:sldId id="271" r:id="rId10"/>
    <p:sldId id="272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072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10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B66D4C-3F86-4F84-91E3-01435979480C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D0504C-A3D3-4986-8F7D-C43C1DCF8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D0504C-A3D3-4986-8F7D-C43C1DCF83F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1AA5F26-DA64-4D27-9D2D-D1B6044C96BB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C9FCB">
                <a:alpha val="0"/>
              </a:srgbClr>
            </a:gs>
            <a:gs pos="13000">
              <a:srgbClr val="F8B049">
                <a:alpha val="0"/>
              </a:srgbClr>
            </a:gs>
            <a:gs pos="21001">
              <a:schemeClr val="accent2">
                <a:lumMod val="60000"/>
                <a:lumOff val="40000"/>
                <a:alpha val="0"/>
              </a:schemeClr>
            </a:gs>
            <a:gs pos="63000">
              <a:srgbClr val="FEE7F2">
                <a:alpha val="0"/>
              </a:srgbClr>
            </a:gs>
            <a:gs pos="67000">
              <a:schemeClr val="accent2">
                <a:lumMod val="40000"/>
                <a:lumOff val="60000"/>
                <a:alpha val="0"/>
              </a:schemeClr>
            </a:gs>
            <a:gs pos="69000">
              <a:schemeClr val="accent2">
                <a:lumMod val="60000"/>
                <a:lumOff val="40000"/>
                <a:alpha val="13000"/>
              </a:schemeClr>
            </a:gs>
            <a:gs pos="82001">
              <a:srgbClr val="B43E85">
                <a:alpha val="0"/>
              </a:srgbClr>
            </a:gs>
            <a:gs pos="100000">
              <a:srgbClr val="F8B049">
                <a:alpha val="0"/>
              </a:srgb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188641"/>
            <a:ext cx="8640960" cy="216024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общеразвивающего вида № 24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Segoe Print" pitchFamily="2" charset="0"/>
                <a:cs typeface="Gisha" pitchFamily="34" charset="-79"/>
              </a:rPr>
              <a:t/>
            </a:r>
            <a:b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Segoe Print" pitchFamily="2" charset="0"/>
                <a:cs typeface="Gisha" pitchFamily="34" charset="-79"/>
              </a:rPr>
            </a:b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Segoe Print" pitchFamily="2" charset="0"/>
                <a:cs typeface="Gisha" pitchFamily="34" charset="-79"/>
              </a:rPr>
              <a:t/>
            </a:r>
            <a:b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Segoe Print" pitchFamily="2" charset="0"/>
                <a:cs typeface="Gisha" pitchFamily="34" charset="-79"/>
              </a:rPr>
            </a:b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Segoe Print" pitchFamily="2" charset="0"/>
                <a:cs typeface="Gisha" pitchFamily="34" charset="-79"/>
              </a:rPr>
              <a:t>Рассказы и сказки </a:t>
            </a:r>
            <a:b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Segoe Print" pitchFamily="2" charset="0"/>
                <a:cs typeface="Gisha" pitchFamily="34" charset="-79"/>
              </a:rPr>
            </a:b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Segoe Print" pitchFamily="2" charset="0"/>
                <a:cs typeface="Gisha" pitchFamily="34" charset="-79"/>
              </a:rPr>
              <a:t>К. Д. Ушинского</a:t>
            </a:r>
            <a:endParaRPr lang="ru-RU" sz="3600" dirty="0">
              <a:solidFill>
                <a:schemeClr val="accent6">
                  <a:lumMod val="50000"/>
                </a:schemeClr>
              </a:solidFill>
              <a:latin typeface="Segoe Print" pitchFamily="2" charset="0"/>
              <a:cs typeface="Gisha" pitchFamily="34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79912" y="5733256"/>
            <a:ext cx="5112568" cy="864096"/>
          </a:xfrm>
        </p:spPr>
        <p:txBody>
          <a:bodyPr>
            <a:noAutofit/>
          </a:bodyPr>
          <a:lstStyle/>
          <a:p>
            <a:pPr algn="r"/>
            <a:r>
              <a:rPr lang="ru-RU" sz="2000" dirty="0" smtClean="0">
                <a:solidFill>
                  <a:schemeClr val="bg1"/>
                </a:solidFill>
                <a:latin typeface="Segoe Print" pitchFamily="2" charset="0"/>
                <a:ea typeface="Gungsuh" pitchFamily="18" charset="-127"/>
              </a:rPr>
              <a:t>Выполнила старший воспитатель</a:t>
            </a:r>
          </a:p>
          <a:p>
            <a:pPr algn="r"/>
            <a:r>
              <a:rPr lang="ru-RU" sz="2000" dirty="0" smtClean="0">
                <a:solidFill>
                  <a:schemeClr val="bg1"/>
                </a:solidFill>
                <a:latin typeface="Segoe Print" pitchFamily="2" charset="0"/>
                <a:ea typeface="Gungsuh" pitchFamily="18" charset="-127"/>
              </a:rPr>
              <a:t>Снежко Юлия Евгеньевна</a:t>
            </a:r>
            <a:endParaRPr lang="ru-RU" sz="2000" dirty="0">
              <a:solidFill>
                <a:schemeClr val="bg1"/>
              </a:solidFill>
              <a:latin typeface="Segoe Print" pitchFamily="2" charset="0"/>
              <a:ea typeface="Gungsuh" pitchFamily="18" charset="-127"/>
            </a:endParaRPr>
          </a:p>
        </p:txBody>
      </p:sp>
      <p:pic>
        <p:nvPicPr>
          <p:cNvPr id="4" name="Рисунок 3" descr="0_64558_c2d32456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2428868"/>
            <a:ext cx="2691055" cy="37375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595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71934" y="2500306"/>
            <a:ext cx="4117756" cy="29267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571472" y="4714884"/>
            <a:ext cx="813690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bg1"/>
                </a:solidFill>
                <a:latin typeface="Comic Sans MS" pitchFamily="66" charset="0"/>
              </a:rPr>
              <a:t>Ребята, я думаю, что нынешние дошкольники читают и любят рассказы и сказки Константина Дмитриевича Ушинского.</a:t>
            </a:r>
            <a:br>
              <a:rPr lang="ru-RU" sz="2000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Comic Sans MS" pitchFamily="66" charset="0"/>
              </a:rPr>
              <a:t>     И можно с уверенностью сказать, что эти рассказы и сказки будут читать и любить ещё много-много новых поколений, потому что всегда у людей будет в почёте дружба, взаимовыручка, труд, знание, честность и доброта.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3" name="Рисунок 2" descr="photo_14-153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868" y="571480"/>
            <a:ext cx="4969734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63375734_e370e50b289e97f3e9f5f0bb97c_pre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214290"/>
            <a:ext cx="2931754" cy="4104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9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chemeClr val="accent2">
                <a:lumMod val="20000"/>
                <a:lumOff val="80000"/>
              </a:schemeClr>
            </a:gs>
            <a:gs pos="100000">
              <a:schemeClr val="accent6">
                <a:lumMod val="20000"/>
                <a:lumOff val="8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251520" y="620688"/>
            <a:ext cx="3744416" cy="554461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200" dirty="0" smtClean="0">
                <a:latin typeface="Comic Sans MS" pitchFamily="66" charset="0"/>
              </a:rPr>
              <a:t> 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Нет в нашей стране человека, который не знал бы сказок про курочку </a:t>
            </a:r>
            <a:r>
              <a:rPr lang="ru-RU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рябу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про колобок, про братца Иванушку с сестрицей </a:t>
            </a:r>
            <a:r>
              <a:rPr lang="ru-RU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Алёнушкой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не читал бы рассказа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«Четыре желания».</a:t>
            </a:r>
            <a:endParaRPr lang="ru-RU" sz="2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    Все эти и многие другие, так же хорошо известные всем сказки, рассказы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одни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сочинил, другие пересказал </a:t>
            </a:r>
          </a:p>
          <a:p>
            <a:pPr algn="ctr"/>
            <a:r>
              <a:rPr lang="ru-RU" sz="3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Константин Дмитриевич Ушинский</a:t>
            </a:r>
          </a:p>
          <a:p>
            <a:pPr algn="ctr"/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  <a:ea typeface="Calibri"/>
              </a:rPr>
              <a:t>(1824-1871)     </a:t>
            </a:r>
            <a:endParaRPr lang="ru-RU" sz="3600" dirty="0" smtClean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  <a:p>
            <a:pPr algn="just"/>
            <a:endParaRPr lang="ru-RU" sz="35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Содержимое 12" descr="fc5db86d8b3d21930b8d21c31276002e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00562" y="500042"/>
            <a:ext cx="4257675" cy="5715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5">
                <a:lumMod val="20000"/>
                <a:lumOff val="80000"/>
              </a:schemeClr>
            </a:gs>
            <a:gs pos="13000">
              <a:schemeClr val="accent5">
                <a:lumMod val="40000"/>
                <a:lumOff val="60000"/>
              </a:schemeClr>
            </a:gs>
            <a:gs pos="21001">
              <a:schemeClr val="accent5">
                <a:lumMod val="60000"/>
                <a:lumOff val="40000"/>
              </a:schemeClr>
            </a:gs>
            <a:gs pos="63000">
              <a:srgbClr val="FEE7F2"/>
            </a:gs>
            <a:gs pos="67000">
              <a:schemeClr val="accent2">
                <a:lumMod val="40000"/>
                <a:lumOff val="60000"/>
              </a:schemeClr>
            </a:gs>
            <a:gs pos="69000">
              <a:schemeClr val="accent6">
                <a:lumMod val="60000"/>
                <a:lumOff val="40000"/>
              </a:schemeClr>
            </a:gs>
            <a:gs pos="82001">
              <a:schemeClr val="accent2">
                <a:lumMod val="60000"/>
                <a:lumOff val="40000"/>
              </a:schemeClr>
            </a:gs>
            <a:gs pos="100000">
              <a:schemeClr val="tx2">
                <a:lumMod val="60000"/>
                <a:lumOff val="4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51992" y="1565176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9" name="Рисунок 8" descr="0_4a5d5_47466db7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332656"/>
            <a:ext cx="5976664" cy="41463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11560" y="4653136"/>
            <a:ext cx="79208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 Константин Дмитриевич Ушинский родился двести лет назад, 19 февраля по старому стилю и 2 марта по новому стилю в  1824 году.</a:t>
            </a:r>
            <a:b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     Детство он провёл на Украине, в маленьком городке </a:t>
            </a:r>
            <a:r>
              <a:rPr lang="ru-RU" dirty="0" err="1" smtClean="0">
                <a:solidFill>
                  <a:schemeClr val="bg1"/>
                </a:solidFill>
                <a:latin typeface="Comic Sans MS" pitchFamily="66" charset="0"/>
              </a:rPr>
              <a:t>Новгород-Северске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 и учился в 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гимназии.   После гимназии Ушинский учился в Московском университете. А окончив университет, сам стал учителем.</a:t>
            </a:r>
            <a:endParaRPr lang="ru-RU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30000">
              <a:schemeClr val="accent6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  <a:gs pos="100000">
              <a:srgbClr val="663012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8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2080" y="4509120"/>
            <a:ext cx="3618067" cy="20318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 descr="9785699122783-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404664"/>
            <a:ext cx="2736304" cy="38738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467544" y="476672"/>
            <a:ext cx="4572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latin typeface="Comic Sans MS" pitchFamily="66" charset="0"/>
              </a:rPr>
              <a:t> 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Ушинский очень любил детей и очень им сочувствовал: учиться им действительно было трудно. Учебники, по которым они учились, были скучные и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непонятные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    И вот Константин Дмитриевич Ушинский решил написать такой учебник, по которому детям учиться было бы легко и интересно. А когда ученье не мученье, тогда ученик и занимается, и учится успешнее.</a:t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    И Ушинский составил два таких учебника для начальной школы. Они назывались "Родное слово" и "Детский мир".</a:t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   "Родное слово" и "Детский мир" были совсем не похожи на прежние скучные учебники. В них было всё понятно и очень интересно. Уж их-то начнёшь читать и не оторвёшься: хочется скорее узнать, про что написано на следующей странице.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7000">
              <a:schemeClr val="accent6">
                <a:lumMod val="40000"/>
                <a:lumOff val="60000"/>
              </a:schemeClr>
            </a:gs>
            <a:gs pos="26000">
              <a:schemeClr val="accent6">
                <a:lumMod val="40000"/>
                <a:lumOff val="60000"/>
              </a:schemeClr>
            </a:gs>
            <a:gs pos="21001">
              <a:schemeClr val="accent6">
                <a:lumMod val="40000"/>
                <a:lumOff val="60000"/>
              </a:schemeClr>
            </a:gs>
            <a:gs pos="63000">
              <a:srgbClr val="FBE4AE"/>
            </a:gs>
            <a:gs pos="67000">
              <a:srgbClr val="BD922A"/>
            </a:gs>
            <a:gs pos="69000">
              <a:srgbClr val="835E17"/>
            </a:gs>
            <a:gs pos="82001">
              <a:srgbClr val="A28949"/>
            </a:gs>
            <a:gs pos="100000">
              <a:srgbClr val="FAE3B7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21328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79512" y="188640"/>
            <a:ext cx="871296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Книги Ушинского открывали детям большие и маленькие тайны огромного мира, в котором они только начинали жить и в котором так много было незнакомого, непонятного и таинственного.</a:t>
            </a:r>
            <a:b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     А главное - они открывали самую большую тайну: в чём радость и счастье человека. Из рассказов и сказок Ушинского всем было ясно, что счастливым бывает только добрый, честный и трудолюбивый человек.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4" name="Рисунок 3" descr="0b285357a2a429306059f71831626c9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1972334"/>
            <a:ext cx="5927700" cy="45688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6">
                <a:lumMod val="60000"/>
                <a:lumOff val="40000"/>
              </a:schemeClr>
            </a:gs>
            <a:gs pos="39999">
              <a:schemeClr val="accent3">
                <a:lumMod val="60000"/>
                <a:lumOff val="40000"/>
              </a:schemeClr>
            </a:gs>
            <a:gs pos="70000">
              <a:schemeClr val="accent2">
                <a:lumMod val="40000"/>
                <a:lumOff val="60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b6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332656"/>
            <a:ext cx="1706880" cy="2275840"/>
          </a:xfrm>
          <a:prstGeom prst="rect">
            <a:avLst/>
          </a:prstGeom>
        </p:spPr>
      </p:pic>
      <p:pic>
        <p:nvPicPr>
          <p:cNvPr id="4" name="Рисунок 3" descr="5cb4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9912" y="260648"/>
            <a:ext cx="1747068" cy="2520280"/>
          </a:xfrm>
          <a:prstGeom prst="rect">
            <a:avLst/>
          </a:prstGeom>
        </p:spPr>
      </p:pic>
      <p:pic>
        <p:nvPicPr>
          <p:cNvPr id="5" name="Рисунок 4" descr="33ab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20272" y="260648"/>
            <a:ext cx="1944216" cy="2477876"/>
          </a:xfrm>
          <a:prstGeom prst="rect">
            <a:avLst/>
          </a:prstGeom>
        </p:spPr>
      </p:pic>
      <p:pic>
        <p:nvPicPr>
          <p:cNvPr id="6" name="Рисунок 5" descr="36365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51920" y="4077072"/>
            <a:ext cx="1760984" cy="2571750"/>
          </a:xfrm>
          <a:prstGeom prst="rect">
            <a:avLst/>
          </a:prstGeom>
        </p:spPr>
      </p:pic>
      <p:pic>
        <p:nvPicPr>
          <p:cNvPr id="7" name="Рисунок 6" descr="49768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95936" y="2564904"/>
            <a:ext cx="1296144" cy="1741658"/>
          </a:xfrm>
          <a:prstGeom prst="rect">
            <a:avLst/>
          </a:prstGeom>
        </p:spPr>
      </p:pic>
      <p:pic>
        <p:nvPicPr>
          <p:cNvPr id="8" name="Рисунок 7" descr="100875428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164288" y="4293096"/>
            <a:ext cx="1835696" cy="2363557"/>
          </a:xfrm>
          <a:prstGeom prst="rect">
            <a:avLst/>
          </a:prstGeom>
        </p:spPr>
      </p:pic>
      <p:pic>
        <p:nvPicPr>
          <p:cNvPr id="9" name="Рисунок 8" descr="100707100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652120" y="4725144"/>
            <a:ext cx="1476375" cy="1905000"/>
          </a:xfrm>
          <a:prstGeom prst="rect">
            <a:avLst/>
          </a:prstGeom>
        </p:spPr>
      </p:pic>
      <p:pic>
        <p:nvPicPr>
          <p:cNvPr id="10" name="Рисунок 9" descr="Ushinski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580112" y="2636912"/>
            <a:ext cx="1601623" cy="2047908"/>
          </a:xfrm>
          <a:prstGeom prst="rect">
            <a:avLst/>
          </a:prstGeom>
        </p:spPr>
      </p:pic>
      <p:pic>
        <p:nvPicPr>
          <p:cNvPr id="11" name="Рисунок 10" descr="img_293438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236296" y="2276872"/>
            <a:ext cx="1544960" cy="2329027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23528" y="476672"/>
            <a:ext cx="331236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 </a:t>
            </a:r>
            <a:r>
              <a:rPr lang="ru-RU" sz="2400" dirty="0" smtClean="0">
                <a:solidFill>
                  <a:schemeClr val="bg1"/>
                </a:solidFill>
                <a:latin typeface="Comic Sans MS" pitchFamily="66" charset="0"/>
              </a:rPr>
              <a:t>Он рассказал ребятам про то, что хлеб, который они едят, одежда, которую они носят, дом, в котором живут, - всё это дело рук людей, и поэтому самый нужный, самый уважаемый человек в обществе - труженик: крестьянин, ремесленник, рабочий.</a:t>
            </a:r>
            <a:endParaRPr lang="ru-RU" sz="2400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428604"/>
            <a:ext cx="6215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Прочитаем название рассказа</a:t>
            </a:r>
          </a:p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 К. Д. Ушинского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214422"/>
            <a:ext cx="83582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8A0000"/>
                </a:solidFill>
                <a:latin typeface="Comic Sans MS" pitchFamily="66" charset="0"/>
              </a:rPr>
              <a:t>«Худо тому, кто добра не делает никому».</a:t>
            </a:r>
            <a:endParaRPr lang="ru-RU" sz="2400" b="1" dirty="0">
              <a:solidFill>
                <a:srgbClr val="8A0000"/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2000240"/>
            <a:ext cx="62865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Выскажите предположения, о чем будет текст.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2786058"/>
            <a:ext cx="63579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8A0000"/>
                </a:solidFill>
                <a:latin typeface="Comic Sans MS" pitchFamily="66" charset="0"/>
              </a:rPr>
              <a:t>О том, как кто-то не хотел делать добрые дела.</a:t>
            </a:r>
            <a:endParaRPr lang="ru-RU" b="1" dirty="0">
              <a:solidFill>
                <a:srgbClr val="8A0000"/>
              </a:solidFill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3286124"/>
            <a:ext cx="62865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Прочитаем рассказ </a:t>
            </a:r>
          </a:p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и ответим на вопросы.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4000504"/>
            <a:ext cx="64294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8A0000"/>
                </a:solidFill>
                <a:latin typeface="Comic Sans MS" pitchFamily="66" charset="0"/>
              </a:rPr>
              <a:t>Подтвердились ли ваши предположения?</a:t>
            </a:r>
            <a:endParaRPr lang="ru-RU" b="1" dirty="0">
              <a:solidFill>
                <a:srgbClr val="8A0000"/>
              </a:solidFill>
              <a:latin typeface="Comic Sans MS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4500570"/>
            <a:ext cx="58579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Да, подтвердились.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4929198"/>
            <a:ext cx="25106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8A0000"/>
                </a:solidFill>
                <a:latin typeface="Comic Sans MS" pitchFamily="66" charset="0"/>
              </a:rPr>
              <a:t>Кто герои рассказа?</a:t>
            </a:r>
            <a:endParaRPr lang="ru-RU" b="1" dirty="0">
              <a:solidFill>
                <a:srgbClr val="8A0000"/>
              </a:solidFill>
              <a:latin typeface="Comic Sans MS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2910" y="5429264"/>
            <a:ext cx="3500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Герои рассказа – дети.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14348" y="5929330"/>
            <a:ext cx="56436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8A0000"/>
                </a:solidFill>
                <a:latin typeface="Comic Sans MS" pitchFamily="66" charset="0"/>
              </a:rPr>
              <a:t>Что произошло с детьми?</a:t>
            </a:r>
            <a:endParaRPr lang="ru-RU" b="1" dirty="0">
              <a:solidFill>
                <a:srgbClr val="8A0000"/>
              </a:solidFill>
              <a:latin typeface="Comic Sans MS" pitchFamily="66" charset="0"/>
            </a:endParaRPr>
          </a:p>
        </p:txBody>
      </p:sp>
      <p:pic>
        <p:nvPicPr>
          <p:cNvPr id="4098" name="Picture 2" descr="https://i.ytimg.com/vi/hR5jMPlBTL0/maxresdefault.jpg"/>
          <p:cNvPicPr>
            <a:picLocks noChangeAspect="1" noChangeArrowheads="1"/>
          </p:cNvPicPr>
          <p:nvPr/>
        </p:nvPicPr>
        <p:blipFill>
          <a:blip r:embed="rId2"/>
          <a:srcRect l="16338" r="15974"/>
          <a:stretch>
            <a:fillRect/>
          </a:stretch>
        </p:blipFill>
        <p:spPr bwMode="auto">
          <a:xfrm>
            <a:off x="5715008" y="3846547"/>
            <a:ext cx="3214710" cy="2671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54398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Дети поссорились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714356"/>
            <a:ext cx="3382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8A0000"/>
                </a:solidFill>
                <a:latin typeface="Comic Sans MS" pitchFamily="66" charset="0"/>
              </a:rPr>
              <a:t>Почему они поссорились? </a:t>
            </a:r>
            <a:endParaRPr lang="ru-RU" b="1" dirty="0">
              <a:solidFill>
                <a:srgbClr val="8A0000"/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214422"/>
            <a:ext cx="63579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Мальчик Гриша был жадным, не хотел ни  с кем делиться, никому не хотел помочь.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2143116"/>
            <a:ext cx="59107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Название текста – пословица.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2643183"/>
            <a:ext cx="84296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8A0000"/>
                </a:solidFill>
                <a:latin typeface="Comic Sans MS" pitchFamily="66" charset="0"/>
              </a:rPr>
              <a:t>Можно ли сказать, что смысл этого рассказа заключается в этой пословице? Почему? </a:t>
            </a:r>
            <a:endParaRPr lang="ru-RU" b="1" dirty="0">
              <a:solidFill>
                <a:srgbClr val="8A0000"/>
              </a:solidFill>
              <a:latin typeface="Comic Sans MS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3429000"/>
            <a:ext cx="83582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Не нужно отказывать друзьям  в помощи. Если ты никому не поможешь, то и тебе не помогут.  Потеряешь друзей и останешься один.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3074" name="Picture 2" descr="https://s1.slide-share.ru/s_slide/6e5c554738e109735763d0a42a2117a7/a3ef1466-aad5-4a5f-90cc-8315c8b906ed.jpeg"/>
          <p:cNvPicPr>
            <a:picLocks noChangeAspect="1" noChangeArrowheads="1"/>
          </p:cNvPicPr>
          <p:nvPr/>
        </p:nvPicPr>
        <p:blipFill>
          <a:blip r:embed="rId2"/>
          <a:srcRect l="4528" t="21881" r="7192" b="2665"/>
          <a:stretch>
            <a:fillRect/>
          </a:stretch>
        </p:blipFill>
        <p:spPr bwMode="auto">
          <a:xfrm>
            <a:off x="5000628" y="4429132"/>
            <a:ext cx="3343261" cy="2143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epwr.ru/quotauthor/271/1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42910" y="428604"/>
            <a:ext cx="3491850" cy="4679081"/>
          </a:xfrm>
          <a:prstGeom prst="rect">
            <a:avLst/>
          </a:prstGeom>
          <a:noFill/>
          <a:ln w="38100">
            <a:solidFill>
              <a:schemeClr val="accent5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57686" y="64291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8A0000"/>
                </a:solidFill>
                <a:latin typeface="Comic Sans MS" pitchFamily="66" charset="0"/>
              </a:rPr>
              <a:t>Чему хотел научить  читателей  </a:t>
            </a:r>
          </a:p>
          <a:p>
            <a:pPr algn="ctr"/>
            <a:r>
              <a:rPr lang="ru-RU" b="1" dirty="0" smtClean="0">
                <a:solidFill>
                  <a:srgbClr val="8A0000"/>
                </a:solidFill>
                <a:latin typeface="Comic Sans MS" pitchFamily="66" charset="0"/>
              </a:rPr>
              <a:t>К. Д. Ушинский?</a:t>
            </a:r>
            <a:endParaRPr lang="ru-RU" b="1" dirty="0">
              <a:solidFill>
                <a:srgbClr val="8A0000"/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29123" y="1428736"/>
            <a:ext cx="45005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Дружбе, взаимовыручке.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6248" y="2071678"/>
            <a:ext cx="47149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B90725"/>
                </a:solidFill>
              </a:rPr>
              <a:t>Ребята, а вам понравился рассказ К.Д. Ушинского «Худо тому, кто добра не делает </a:t>
            </a:r>
            <a:r>
              <a:rPr lang="ru-RU" b="1" i="1" dirty="0" smtClean="0">
                <a:solidFill>
                  <a:srgbClr val="B90725"/>
                </a:solidFill>
              </a:rPr>
              <a:t>никому</a:t>
            </a:r>
            <a:r>
              <a:rPr lang="ru-RU" b="1" i="1" dirty="0" smtClean="0">
                <a:solidFill>
                  <a:srgbClr val="B90725"/>
                </a:solidFill>
              </a:rPr>
              <a:t>»?</a:t>
            </a:r>
            <a:endParaRPr lang="ru-RU" b="1" i="1" dirty="0">
              <a:solidFill>
                <a:srgbClr val="B90725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0" y="3214686"/>
            <a:ext cx="1872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Да,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понравился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357686" y="3857628"/>
            <a:ext cx="2705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И мне очень понравился. 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DE88507-060B-42D1-89C8-39E512EFE87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0</TotalTime>
  <Words>232</Words>
  <Application>Microsoft Office PowerPoint</Application>
  <PresentationFormat>Экран (4:3)</PresentationFormat>
  <Paragraphs>37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Апекс</vt:lpstr>
      <vt:lpstr> Муниципальное бюджетное дошкольное образовательное учреждение детский сад общеразвивающего вида № 24  Рассказы и сказки  К. Д. Ушинского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>Шаблон оформления к 8 Марта</dc:description>
  <cp:lastModifiedBy/>
  <cp:revision>1</cp:revision>
  <dcterms:created xsi:type="dcterms:W3CDTF">2014-12-28T23:57:24Z</dcterms:created>
  <dcterms:modified xsi:type="dcterms:W3CDTF">2023-03-18T08:31:55Z</dcterms:modified>
  <cp:category>Шаблон оформления к 8 Марта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TC103516769990</vt:lpwstr>
  </property>
</Properties>
</file>