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1" r:id="rId7"/>
    <p:sldId id="268" r:id="rId8"/>
    <p:sldId id="270" r:id="rId9"/>
    <p:sldId id="271" r:id="rId10"/>
    <p:sldId id="272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7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18.03.2023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>
                <a:alpha val="0"/>
              </a:srgbClr>
            </a:gs>
            <a:gs pos="13000">
              <a:srgbClr val="F8B049">
                <a:alpha val="0"/>
              </a:srgbClr>
            </a:gs>
            <a:gs pos="21001">
              <a:schemeClr val="accent2">
                <a:lumMod val="60000"/>
                <a:lumOff val="40000"/>
                <a:alpha val="0"/>
              </a:schemeClr>
            </a:gs>
            <a:gs pos="63000">
              <a:srgbClr val="FEE7F2">
                <a:alpha val="0"/>
              </a:srgbClr>
            </a:gs>
            <a:gs pos="67000">
              <a:schemeClr val="accent2">
                <a:lumMod val="40000"/>
                <a:lumOff val="60000"/>
                <a:alpha val="0"/>
              </a:schemeClr>
            </a:gs>
            <a:gs pos="69000">
              <a:schemeClr val="accent2">
                <a:lumMod val="60000"/>
                <a:lumOff val="40000"/>
                <a:alpha val="13000"/>
              </a:schemeClr>
            </a:gs>
            <a:gs pos="82001">
              <a:srgbClr val="B43E85">
                <a:alpha val="0"/>
              </a:srgbClr>
            </a:gs>
            <a:gs pos="100000">
              <a:srgbClr val="F8B049">
                <a:alpha val="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216024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№ 24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  <a:t>Рассказы и сказки 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  <a:cs typeface="Gisha" pitchFamily="34" charset="-79"/>
              </a:rPr>
              <a:t>К. Д. Ушинского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egoe Print" pitchFamily="2" charset="0"/>
              <a:cs typeface="Gisha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5733256"/>
            <a:ext cx="5112568" cy="864096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  <a:latin typeface="Segoe Print" pitchFamily="2" charset="0"/>
                <a:ea typeface="Gungsuh" pitchFamily="18" charset="-127"/>
              </a:rPr>
              <a:t>Выполнила старший воспитатель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Segoe Print" pitchFamily="2" charset="0"/>
                <a:ea typeface="Gungsuh" pitchFamily="18" charset="-127"/>
              </a:rPr>
              <a:t>Снежко Юлия Евгеньевна</a:t>
            </a:r>
            <a:endParaRPr lang="ru-RU" sz="2000" dirty="0">
              <a:solidFill>
                <a:schemeClr val="bg1"/>
              </a:solidFill>
              <a:latin typeface="Segoe Print" pitchFamily="2" charset="0"/>
              <a:ea typeface="Gungsuh" pitchFamily="18" charset="-127"/>
            </a:endParaRPr>
          </a:p>
        </p:txBody>
      </p:sp>
      <p:pic>
        <p:nvPicPr>
          <p:cNvPr id="4" name="Рисунок 3" descr="0_64558_c2d3245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428868"/>
            <a:ext cx="2691055" cy="3737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5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500306"/>
            <a:ext cx="4117756" cy="2926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71472" y="4714884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Ребята, я думаю, что нынешние дошкольники читают и любят рассказы и сказки Константина Дмитриевича Ушинского.</a:t>
            </a:r>
            <a:b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     И можно с уверенностью сказать, что эти рассказы и сказки будут читать и любить ещё много-много новых поколений, потому что всегда у людей будет в почёте дружба, взаимовыручка, труд, знание, честность и доброта.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Рисунок 2" descr="photo_14-15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571480"/>
            <a:ext cx="496973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3375734_e370e50b289e97f3e9f5f0bb97c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2931754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chemeClr val="accent2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620688"/>
            <a:ext cx="3744416" cy="5544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dirty="0" smtClean="0">
                <a:latin typeface="Comic Sans MS" pitchFamily="66" charset="0"/>
              </a:rPr>
              <a:t> 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в нашей стране человека, который не знал бы сказок про курочку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рябу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 колобок, про братца Иванушку с сестрицей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Алёнушкой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 читал бы рассказа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«Четыре желания».</a:t>
            </a:r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  Все эти и многие другие, так же хорошо известные всем сказки, рассказы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одни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сочинил, другие пересказал </a:t>
            </a:r>
          </a:p>
          <a:p>
            <a:pPr algn="ctr"/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Константин Дмитриевич Ушинский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ea typeface="Calibri"/>
              </a:rPr>
              <a:t>(1824-1871)     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endParaRPr lang="ru-RU" sz="3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fc5db86d8b3d21930b8d21c31276002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500042"/>
            <a:ext cx="425767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20000"/>
                <a:lumOff val="80000"/>
              </a:schemeClr>
            </a:gs>
            <a:gs pos="13000">
              <a:schemeClr val="accent5">
                <a:lumMod val="40000"/>
                <a:lumOff val="60000"/>
              </a:schemeClr>
            </a:gs>
            <a:gs pos="21001">
              <a:schemeClr val="accent5">
                <a:lumMod val="60000"/>
                <a:lumOff val="40000"/>
              </a:schemeClr>
            </a:gs>
            <a:gs pos="63000">
              <a:srgbClr val="FEE7F2"/>
            </a:gs>
            <a:gs pos="67000">
              <a:schemeClr val="accent2">
                <a:lumMod val="40000"/>
                <a:lumOff val="60000"/>
              </a:schemeClr>
            </a:gs>
            <a:gs pos="69000">
              <a:schemeClr val="accent6">
                <a:lumMod val="60000"/>
                <a:lumOff val="40000"/>
              </a:schemeClr>
            </a:gs>
            <a:gs pos="82001">
              <a:schemeClr val="accent2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992" y="15651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0_4a5d5_47466db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5976664" cy="4146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 Константин Дмитриевич Ушинский родился двести лет назад, 19 февраля по старому стилю и 2 марта по новому стилю в  1824 году.</a:t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     Детство он провёл на Украине, в маленьком городке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Новгород-Северске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и учился в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гимназии.   После гимназии Ушинский учился в Московском университете. А окончив университет, сам стал учителем.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30000">
              <a:schemeClr val="accent6">
                <a:lumMod val="40000"/>
                <a:lumOff val="60000"/>
              </a:schemeClr>
            </a:gs>
            <a:gs pos="70000">
              <a:schemeClr val="accent6">
                <a:lumMod val="60000"/>
                <a:lumOff val="40000"/>
              </a:schemeClr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509120"/>
            <a:ext cx="3618067" cy="2031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9785699122783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4664"/>
            <a:ext cx="2736304" cy="3873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Ушинский очень любил детей и очень им сочувствовал: учиться им действительно было трудно. Учебники, по которым они учились, были скучные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непонятные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  И вот Константин Дмитриевич Ушинский решил написать такой учебник, по которому детям учиться было бы легко и интересно. А когда ученье не мученье, тогда ученик и занимается, и учится успешнее.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  И Ушинский составил два таких учебника для начальной школы. Они назывались "Родное слово" и "Детский мир".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  "Родное слово" и "Детский мир" были совсем не похожи на прежние скучные учебники. В них было всё понятно и очень интересно. Уж их-то начнёшь читать и не оторвёшься: хочется скорее узнать, про что написано на следующей странице.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7000">
              <a:schemeClr val="accent6">
                <a:lumMod val="40000"/>
                <a:lumOff val="60000"/>
              </a:schemeClr>
            </a:gs>
            <a:gs pos="26000">
              <a:schemeClr val="accent6">
                <a:lumMod val="40000"/>
                <a:lumOff val="60000"/>
              </a:schemeClr>
            </a:gs>
            <a:gs pos="21001">
              <a:schemeClr val="accent6">
                <a:lumMod val="40000"/>
                <a:lumOff val="60000"/>
              </a:schemeClr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188640"/>
            <a:ext cx="8712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Книги Ушинского открывали детям большие и маленькие тайны огромного мира, в котором они только начинали жить и в котором так много было незнакомого, непонятного и таинственного.</a:t>
            </a:r>
            <a:b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     А главное - они открывали самую большую тайну: в чём радость и счастье человека. Из рассказов и сказок Ушинского всем было ясно, что счастливым бывает только добрый, честный и трудолюбивый человек.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" name="Рисунок 3" descr="0b285357a2a429306059f71831626c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72334"/>
            <a:ext cx="5927700" cy="456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60000"/>
                <a:lumOff val="40000"/>
              </a:schemeClr>
            </a:gs>
            <a:gs pos="39999">
              <a:schemeClr val="accent3">
                <a:lumMod val="60000"/>
                <a:lumOff val="40000"/>
              </a:schemeClr>
            </a:gs>
            <a:gs pos="7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b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32656"/>
            <a:ext cx="1706880" cy="2275840"/>
          </a:xfrm>
          <a:prstGeom prst="rect">
            <a:avLst/>
          </a:prstGeom>
        </p:spPr>
      </p:pic>
      <p:pic>
        <p:nvPicPr>
          <p:cNvPr id="4" name="Рисунок 3" descr="5cb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1747068" cy="2520280"/>
          </a:xfrm>
          <a:prstGeom prst="rect">
            <a:avLst/>
          </a:prstGeom>
        </p:spPr>
      </p:pic>
      <p:pic>
        <p:nvPicPr>
          <p:cNvPr id="5" name="Рисунок 4" descr="33ab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260648"/>
            <a:ext cx="1944216" cy="2477876"/>
          </a:xfrm>
          <a:prstGeom prst="rect">
            <a:avLst/>
          </a:prstGeom>
        </p:spPr>
      </p:pic>
      <p:pic>
        <p:nvPicPr>
          <p:cNvPr id="6" name="Рисунок 5" descr="3636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077072"/>
            <a:ext cx="1760984" cy="2571750"/>
          </a:xfrm>
          <a:prstGeom prst="rect">
            <a:avLst/>
          </a:prstGeom>
        </p:spPr>
      </p:pic>
      <p:pic>
        <p:nvPicPr>
          <p:cNvPr id="7" name="Рисунок 6" descr="4976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2564904"/>
            <a:ext cx="1296144" cy="1741658"/>
          </a:xfrm>
          <a:prstGeom prst="rect">
            <a:avLst/>
          </a:prstGeom>
        </p:spPr>
      </p:pic>
      <p:pic>
        <p:nvPicPr>
          <p:cNvPr id="8" name="Рисунок 7" descr="10087542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4293096"/>
            <a:ext cx="1835696" cy="2363557"/>
          </a:xfrm>
          <a:prstGeom prst="rect">
            <a:avLst/>
          </a:prstGeom>
        </p:spPr>
      </p:pic>
      <p:pic>
        <p:nvPicPr>
          <p:cNvPr id="9" name="Рисунок 8" descr="10070710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4725144"/>
            <a:ext cx="1476375" cy="1905000"/>
          </a:xfrm>
          <a:prstGeom prst="rect">
            <a:avLst/>
          </a:prstGeom>
        </p:spPr>
      </p:pic>
      <p:pic>
        <p:nvPicPr>
          <p:cNvPr id="10" name="Рисунок 9" descr="Ushinsk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2636912"/>
            <a:ext cx="1601623" cy="2047908"/>
          </a:xfrm>
          <a:prstGeom prst="rect">
            <a:avLst/>
          </a:prstGeom>
        </p:spPr>
      </p:pic>
      <p:pic>
        <p:nvPicPr>
          <p:cNvPr id="11" name="Рисунок 10" descr="img_2934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6296" y="2276872"/>
            <a:ext cx="1544960" cy="23290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476672"/>
            <a:ext cx="33123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 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Он рассказал ребятам про то, что хлеб, который они едят, одежда, которую они носят, дом, в котором живут, - всё это дело рук людей, и поэтому самый нужный, самый уважаемый человек в обществе - труженик: крестьянин, ремесленник, рабочий.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Прочитаем название рассказа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К. Д. Ушинского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14422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A0000"/>
                </a:solidFill>
                <a:latin typeface="Comic Sans MS" pitchFamily="66" charset="0"/>
              </a:rPr>
              <a:t>«Худо тому, кто добра не делает никому».</a:t>
            </a:r>
            <a:endParaRPr lang="ru-RU" sz="2400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00240"/>
            <a:ext cx="6286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Выскажите предположения, о чем будет текст.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786058"/>
            <a:ext cx="6357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>О том, как кто-то не хотел делать добрые дела.</a:t>
            </a:r>
            <a:endParaRPr lang="ru-RU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286124"/>
            <a:ext cx="6286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Прочитаем рассказ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 ответим на вопросы.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000504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>Подтвердились ли ваши предположения?</a:t>
            </a:r>
            <a:endParaRPr lang="ru-RU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500570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Да, подтвердились.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929198"/>
            <a:ext cx="251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>Кто герои рассказа?</a:t>
            </a:r>
            <a:endParaRPr lang="ru-RU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5429264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Герои рассказа – дети.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5929330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>Что произошло с детьми?</a:t>
            </a:r>
            <a:endParaRPr lang="ru-RU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s://i.ytimg.com/vi/hR5jMPlBTL0/maxresdefault.jpg"/>
          <p:cNvPicPr>
            <a:picLocks noChangeAspect="1" noChangeArrowheads="1"/>
          </p:cNvPicPr>
          <p:nvPr/>
        </p:nvPicPr>
        <p:blipFill>
          <a:blip r:embed="rId2"/>
          <a:srcRect l="16338" r="15974"/>
          <a:stretch>
            <a:fillRect/>
          </a:stretch>
        </p:blipFill>
        <p:spPr bwMode="auto">
          <a:xfrm>
            <a:off x="5715008" y="3846547"/>
            <a:ext cx="3214710" cy="267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5439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Дети поссорились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>Почему они поссорились? </a:t>
            </a:r>
            <a:endParaRPr lang="ru-RU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Мальчик Гриша был жадным, не хотел ни  с кем делиться, никому не хотел помочь.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3116"/>
            <a:ext cx="5910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Название текста – пословица.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643183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>Можно ли сказать, что смысл этого рассказа заключается в этой пословице? Почему? </a:t>
            </a:r>
            <a:endParaRPr lang="ru-RU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42900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Не нужно отказывать друзьям  в помощи. Если ты никому не поможешь, то и тебе не помогут.  Потеряешь друзей и останешься один.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s1.slide-share.ru/s_slide/6e5c554738e109735763d0a42a2117a7/a3ef1466-aad5-4a5f-90cc-8315c8b906ed.jpeg"/>
          <p:cNvPicPr>
            <a:picLocks noChangeAspect="1" noChangeArrowheads="1"/>
          </p:cNvPicPr>
          <p:nvPr/>
        </p:nvPicPr>
        <p:blipFill>
          <a:blip r:embed="rId2"/>
          <a:srcRect l="4528" t="21881" r="7192" b="2665"/>
          <a:stretch>
            <a:fillRect/>
          </a:stretch>
        </p:blipFill>
        <p:spPr bwMode="auto">
          <a:xfrm>
            <a:off x="5000628" y="4429132"/>
            <a:ext cx="3343261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wr.ru/quotauthor/271/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10" y="428604"/>
            <a:ext cx="3491850" cy="4679081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7686" y="642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>Чему хотел научить  читателей  </a:t>
            </a:r>
          </a:p>
          <a:p>
            <a:pPr algn="ctr"/>
            <a:r>
              <a:rPr lang="ru-RU" b="1" dirty="0" smtClean="0">
                <a:solidFill>
                  <a:srgbClr val="8A0000"/>
                </a:solidFill>
                <a:latin typeface="Comic Sans MS" pitchFamily="66" charset="0"/>
              </a:rPr>
              <a:t>К. Д. Ушинский?</a:t>
            </a:r>
            <a:endParaRPr lang="ru-RU" b="1" dirty="0">
              <a:solidFill>
                <a:srgbClr val="8A00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3" y="1428736"/>
            <a:ext cx="4500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Дружбе, взаимовыручке.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2071678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B90725"/>
                </a:solidFill>
              </a:rPr>
              <a:t>Ребята, а вам понравился рассказ К.Д. Ушинского «Худо тому, кто добра не делает </a:t>
            </a:r>
            <a:r>
              <a:rPr lang="ru-RU" b="1" i="1" dirty="0" smtClean="0">
                <a:solidFill>
                  <a:srgbClr val="B90725"/>
                </a:solidFill>
              </a:rPr>
              <a:t>никому</a:t>
            </a:r>
            <a:r>
              <a:rPr lang="ru-RU" b="1" i="1" dirty="0" smtClean="0">
                <a:solidFill>
                  <a:srgbClr val="B90725"/>
                </a:solidFill>
              </a:rPr>
              <a:t>»?</a:t>
            </a:r>
            <a:endParaRPr lang="ru-RU" b="1" i="1" dirty="0">
              <a:solidFill>
                <a:srgbClr val="B9072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214686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Да,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понравился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3857628"/>
            <a:ext cx="270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 мне очень понравился.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232</Words>
  <Application>Microsoft Office PowerPoint</Application>
  <PresentationFormat>Экран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 Муниципальное бюджетное дошкольное образовательное учреждение детский сад общеразвивающего вида № 24  Рассказы и сказки  К. Д. Ушинского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Шаблон оформления к 8 Марта</dc:description>
  <cp:lastModifiedBy/>
  <cp:revision>1</cp:revision>
  <dcterms:created xsi:type="dcterms:W3CDTF">2014-12-28T23:57:24Z</dcterms:created>
  <dcterms:modified xsi:type="dcterms:W3CDTF">2023-03-18T08:31:55Z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