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317" r:id="rId5"/>
    <p:sldId id="261" r:id="rId6"/>
    <p:sldId id="312" r:id="rId7"/>
    <p:sldId id="262" r:id="rId8"/>
    <p:sldId id="267" r:id="rId9"/>
    <p:sldId id="266" r:id="rId10"/>
    <p:sldId id="302" r:id="rId11"/>
    <p:sldId id="313" r:id="rId12"/>
    <p:sldId id="268" r:id="rId13"/>
    <p:sldId id="269" r:id="rId14"/>
    <p:sldId id="297" r:id="rId15"/>
    <p:sldId id="298" r:id="rId16"/>
    <p:sldId id="314" r:id="rId17"/>
    <p:sldId id="299" r:id="rId18"/>
    <p:sldId id="287" r:id="rId19"/>
    <p:sldId id="270" r:id="rId20"/>
    <p:sldId id="286" r:id="rId21"/>
    <p:sldId id="289" r:id="rId22"/>
    <p:sldId id="301" r:id="rId23"/>
    <p:sldId id="290" r:id="rId24"/>
    <p:sldId id="315" r:id="rId25"/>
    <p:sldId id="316" r:id="rId26"/>
    <p:sldId id="292" r:id="rId27"/>
    <p:sldId id="291" r:id="rId28"/>
    <p:sldId id="294" r:id="rId29"/>
    <p:sldId id="295" r:id="rId30"/>
    <p:sldId id="307" r:id="rId31"/>
    <p:sldId id="296" r:id="rId32"/>
    <p:sldId id="308" r:id="rId33"/>
    <p:sldId id="309" r:id="rId34"/>
    <p:sldId id="310" r:id="rId35"/>
    <p:sldId id="318" r:id="rId36"/>
    <p:sldId id="320" r:id="rId37"/>
    <p:sldId id="321" r:id="rId38"/>
    <p:sldId id="322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F78A-B8FF-4FF5-BCED-87DCDC10798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9982-AC88-42BD-958E-C17A26BE5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F78A-B8FF-4FF5-BCED-87DCDC10798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9982-AC88-42BD-958E-C17A26BE5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F78A-B8FF-4FF5-BCED-87DCDC10798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9982-AC88-42BD-958E-C17A26BE5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F78A-B8FF-4FF5-BCED-87DCDC10798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9982-AC88-42BD-958E-C17A26BE5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F78A-B8FF-4FF5-BCED-87DCDC10798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9982-AC88-42BD-958E-C17A26BE5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F78A-B8FF-4FF5-BCED-87DCDC10798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9982-AC88-42BD-958E-C17A26BE5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F78A-B8FF-4FF5-BCED-87DCDC10798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9982-AC88-42BD-958E-C17A26BE5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F78A-B8FF-4FF5-BCED-87DCDC10798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9982-AC88-42BD-958E-C17A26BE5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F78A-B8FF-4FF5-BCED-87DCDC10798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9982-AC88-42BD-958E-C17A26BE5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F78A-B8FF-4FF5-BCED-87DCDC10798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9982-AC88-42BD-958E-C17A26BE5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F78A-B8FF-4FF5-BCED-87DCDC10798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9982-AC88-42BD-958E-C17A26BE5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FF78A-B8FF-4FF5-BCED-87DCDC107986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C9982-AC88-42BD-958E-C17A26BE56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Pictures\фон для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000239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Муниципальное бюджетное дошкольное образовательное учреждение детский сад общеразвивающего вида № 24</a:t>
            </a:r>
            <a:br>
              <a:rPr lang="ru-RU" sz="2200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071546"/>
            <a:ext cx="8143932" cy="2857520"/>
          </a:xfrm>
        </p:spPr>
        <p:txBody>
          <a:bodyPr>
            <a:normAutofit fontScale="92500" lnSpcReduction="20000"/>
          </a:bodyPr>
          <a:lstStyle/>
          <a:p>
            <a:r>
              <a:rPr lang="ru-RU" sz="3900" dirty="0">
                <a:solidFill>
                  <a:schemeClr val="tx1"/>
                </a:solidFill>
              </a:rPr>
              <a:t>Проектная деятельность</a:t>
            </a:r>
          </a:p>
          <a:p>
            <a:r>
              <a:rPr lang="ru-RU" sz="5800" dirty="0">
                <a:solidFill>
                  <a:schemeClr val="tx1"/>
                </a:solidFill>
              </a:rPr>
              <a:t>«Читающая мама -    читающая страна»</a:t>
            </a:r>
          </a:p>
          <a:p>
            <a:r>
              <a:rPr lang="ru-RU" sz="3000" dirty="0">
                <a:solidFill>
                  <a:schemeClr val="tx1"/>
                </a:solidFill>
              </a:rPr>
              <a:t>Воспитатель: Черкашина Г.Ю</a:t>
            </a:r>
            <a:r>
              <a:rPr lang="ru-RU" sz="4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Picture 2" descr="E:\ФОТО ПАСХА\DSC036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3786190"/>
            <a:ext cx="3905245" cy="292893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1\Desktop\фон и рамки для презентации\imgpreviewCA87C0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935834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/>
              <a:t>Акция «Подари детям книгу »</a:t>
            </a:r>
          </a:p>
        </p:txBody>
      </p:sp>
      <p:pic>
        <p:nvPicPr>
          <p:cNvPr id="8" name="Picture 3" descr="E:\проект книжка\книга\DSC0697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214422"/>
            <a:ext cx="7239051" cy="5021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Pictures\фон для 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40312"/>
          </a:xfrm>
        </p:spPr>
        <p:txBody>
          <a:bodyPr>
            <a:normAutofit/>
          </a:bodyPr>
          <a:lstStyle/>
          <a:p>
            <a:r>
              <a:rPr lang="ru-RU" sz="3600" b="1" i="1" u="sng" dirty="0"/>
              <a:t>Совместная деятельность воспитателя и детей.</a:t>
            </a:r>
            <a:endParaRPr lang="ru-RU" sz="3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1\Desktop\фон и рамки для презентации\imgpreviewCA89I4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sz="2200" b="1" i="1" dirty="0">
                <a:latin typeface="+mn-lt"/>
              </a:rPr>
              <a:t>Ежедневное чтение художественных  произведений и детского фольклора, самостоятельное чтение и рассматривание иллюстраций по интересу детей.</a:t>
            </a:r>
          </a:p>
        </p:txBody>
      </p:sp>
      <p:pic>
        <p:nvPicPr>
          <p:cNvPr id="1027" name="Picture 3" descr="E:\проект книжка\DSC067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071942"/>
            <a:ext cx="3428992" cy="2571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E:\к проекту 2\DSC068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446596"/>
            <a:ext cx="3300407" cy="2475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E:\к проекту 2\DSC068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357298"/>
            <a:ext cx="3306787" cy="2480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E:\к проекту 2\DSC068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4071942"/>
            <a:ext cx="3441995" cy="2581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1\Desktop\фон и рамки для презентации\imgpreviewCAPB9WJ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>
                <a:latin typeface="+mn-lt"/>
              </a:rPr>
              <a:t>Театрализованные игры-драматизации</a:t>
            </a:r>
            <a:r>
              <a:rPr lang="ru-RU" sz="3200" b="1" i="1" dirty="0"/>
              <a:t>.</a:t>
            </a:r>
            <a:br>
              <a:rPr lang="ru-RU" sz="3200" b="1" i="1" dirty="0"/>
            </a:br>
            <a:r>
              <a:rPr lang="ru-RU" sz="3200" i="1" dirty="0"/>
              <a:t>Кукольный театр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Стихотворение</a:t>
            </a:r>
          </a:p>
          <a:p>
            <a:pPr algn="ctr"/>
            <a:r>
              <a:rPr lang="ru-RU" dirty="0"/>
              <a:t>«Лягушонок и мышонок»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/>
              <a:t> Сказка</a:t>
            </a:r>
          </a:p>
          <a:p>
            <a:pPr algn="ctr"/>
            <a:r>
              <a:rPr lang="ru-RU" dirty="0"/>
              <a:t>«</a:t>
            </a:r>
            <a:r>
              <a:rPr lang="ru-RU" dirty="0" err="1"/>
              <a:t>Заюшкина</a:t>
            </a:r>
            <a:r>
              <a:rPr lang="ru-RU" dirty="0"/>
              <a:t> избушка»</a:t>
            </a:r>
          </a:p>
        </p:txBody>
      </p:sp>
      <p:pic>
        <p:nvPicPr>
          <p:cNvPr id="2050" name="Picture 2" descr="E:\проект книжка\DSC067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571744"/>
            <a:ext cx="4140230" cy="3429024"/>
          </a:xfrm>
          <a:prstGeom prst="rect">
            <a:avLst/>
          </a:prstGeom>
          <a:noFill/>
        </p:spPr>
      </p:pic>
      <p:pic>
        <p:nvPicPr>
          <p:cNvPr id="2051" name="Picture 3" descr="E:\проект книжка\DSC0681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5" y="2500307"/>
            <a:ext cx="4041775" cy="3570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esktop\фон и рамки для презентации\imgpreview[10]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Пальчиковый театр.                        Театр ложек.</a:t>
            </a:r>
            <a:br>
              <a:rPr lang="ru-RU" sz="2800" b="1" dirty="0"/>
            </a:br>
            <a:r>
              <a:rPr lang="ru-RU" sz="2800" b="1" dirty="0"/>
              <a:t>                                                       «Маша и медведь»</a:t>
            </a:r>
          </a:p>
        </p:txBody>
      </p:sp>
      <p:pic>
        <p:nvPicPr>
          <p:cNvPr id="5" name="Picture 2" descr="E:\проект книжка\DSC068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00174"/>
            <a:ext cx="4257677" cy="33059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E:\проект книжка\DSC068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571744"/>
            <a:ext cx="4031730" cy="3234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1\Desktop\фон и рамки для презентации\imgpreview[4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r>
              <a:rPr lang="ru-RU" dirty="0"/>
              <a:t>Игры драматизации.</a:t>
            </a:r>
          </a:p>
        </p:txBody>
      </p:sp>
      <p:pic>
        <p:nvPicPr>
          <p:cNvPr id="5" name="Picture 2" descr="G:\ФОТО ДЕТЕЙ  2\Фото Дс (2)\DSC031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85860"/>
            <a:ext cx="4384158" cy="3288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 descr="G:\ФОТО ДЕТЕЙ  2\Фото Дс (2)\DSC031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357562"/>
            <a:ext cx="4122219" cy="3091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1\Desktop\фон и рамки для презентации\imgpreviewCA0CI1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/>
          </a:bodyPr>
          <a:lstStyle/>
          <a:p>
            <a:r>
              <a:rPr lang="ru-RU" sz="2800" b="1" i="1" dirty="0"/>
              <a:t>В гости к малышам с кукольным театром.</a:t>
            </a:r>
          </a:p>
        </p:txBody>
      </p:sp>
      <p:pic>
        <p:nvPicPr>
          <p:cNvPr id="3" name="Picture 2" descr="E:\ФОТО ПАСХА\DSC03793.JPG"/>
          <p:cNvPicPr>
            <a:picLocks noChangeAspect="1" noChangeArrowheads="1"/>
          </p:cNvPicPr>
          <p:nvPr/>
        </p:nvPicPr>
        <p:blipFill>
          <a:blip r:embed="rId3" cstate="print"/>
          <a:srcRect l="5307" b="24528"/>
          <a:stretch>
            <a:fillRect/>
          </a:stretch>
        </p:blipFill>
        <p:spPr bwMode="auto">
          <a:xfrm>
            <a:off x="1071538" y="1432628"/>
            <a:ext cx="7000924" cy="4540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1\Desktop\фон и рамки для презентации\imgpreviewCA7EQFC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Дидактические игры.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428736"/>
            <a:ext cx="4040188" cy="746139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«Расскажи по картине стихотворение»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179507"/>
          </a:xfrm>
        </p:spPr>
        <p:txBody>
          <a:bodyPr>
            <a:noAutofit/>
          </a:bodyPr>
          <a:lstStyle/>
          <a:p>
            <a:r>
              <a:rPr lang="ru-RU" sz="2000" dirty="0"/>
              <a:t>«Сложи сказку»</a:t>
            </a:r>
          </a:p>
          <a:p>
            <a:r>
              <a:rPr lang="ru-RU" sz="2000" dirty="0"/>
              <a:t>«Кто за кем?», </a:t>
            </a:r>
          </a:p>
          <a:p>
            <a:r>
              <a:rPr lang="ru-RU" sz="2000" dirty="0"/>
              <a:t>«Из какой сказки предмет?»</a:t>
            </a:r>
          </a:p>
        </p:txBody>
      </p:sp>
      <p:pic>
        <p:nvPicPr>
          <p:cNvPr id="7" name="Picture 3" descr="E:\к проекту 2\DSC068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357430"/>
            <a:ext cx="4220275" cy="31652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E:\к проекту 2\DSC0689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071810"/>
            <a:ext cx="3972320" cy="31978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1\Desktop\фон и рамки для презентации\imgpreviewCAKQHXQ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/>
              <a:t>Викторина </a:t>
            </a:r>
            <a:r>
              <a:rPr lang="ru-RU" sz="2400" i="1" dirty="0"/>
              <a:t/>
            </a:r>
            <a:br>
              <a:rPr lang="ru-RU" sz="2400" i="1" dirty="0"/>
            </a:br>
            <a:r>
              <a:rPr lang="ru-RU" sz="2400" b="1" i="1" u="sng" dirty="0"/>
              <a:t>«Путешествие по стихотворениям </a:t>
            </a:r>
            <a:r>
              <a:rPr lang="ru-RU" sz="2400" b="1" i="1" u="sng" dirty="0" err="1"/>
              <a:t>А.Барто</a:t>
            </a:r>
            <a:r>
              <a:rPr lang="ru-RU" sz="2400" b="1" i="1" u="sng" dirty="0"/>
              <a:t>»</a:t>
            </a:r>
          </a:p>
        </p:txBody>
      </p:sp>
      <p:pic>
        <p:nvPicPr>
          <p:cNvPr id="4" name="Picture 3" descr="E:\проект книжка\DSC068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428736"/>
            <a:ext cx="3500462" cy="2625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E:\проект книжка\DSC068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1928" y="4180613"/>
            <a:ext cx="3429994" cy="2572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 descr="E:\проект книжка\DSC068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6063" y="1398862"/>
            <a:ext cx="3368383" cy="2526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1\Desktop\фон и рамки для презентации\imgpreviewCA56GU4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Сюжетно-ролевые игры.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14422"/>
            <a:ext cx="4040188" cy="642941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«Книжный магазин»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86314" y="1357298"/>
            <a:ext cx="3900486" cy="50006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dirty="0"/>
              <a:t>«Библиотека»</a:t>
            </a:r>
          </a:p>
        </p:txBody>
      </p:sp>
      <p:pic>
        <p:nvPicPr>
          <p:cNvPr id="3074" name="Picture 2" descr="E:\проект книжка\DSC067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85992"/>
            <a:ext cx="4040188" cy="3030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E:\проект книжка\DSC0678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285992"/>
            <a:ext cx="4041775" cy="3031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:\Users\1\Pictures\i5TFE8P2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358313" cy="692219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Цель проекта: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472518" cy="5554683"/>
          </a:xfrm>
        </p:spPr>
        <p:txBody>
          <a:bodyPr/>
          <a:lstStyle/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/>
              <a:t>    </a:t>
            </a:r>
          </a:p>
          <a:p>
            <a:pPr>
              <a:buNone/>
            </a:pPr>
            <a:r>
              <a:rPr lang="ru-RU" dirty="0"/>
              <a:t>    Привлечь внимание семьи, к книге, </a:t>
            </a:r>
          </a:p>
          <a:p>
            <a:pPr>
              <a:buNone/>
            </a:pPr>
            <a:r>
              <a:rPr lang="ru-RU" dirty="0"/>
              <a:t>    к совместному чтению - как к важным </a:t>
            </a:r>
          </a:p>
          <a:p>
            <a:pPr>
              <a:buNone/>
            </a:pPr>
            <a:r>
              <a:rPr lang="ru-RU" dirty="0"/>
              <a:t>    факторам сохранения и развития </a:t>
            </a:r>
          </a:p>
          <a:p>
            <a:pPr>
              <a:buNone/>
            </a:pPr>
            <a:r>
              <a:rPr lang="ru-RU" dirty="0"/>
              <a:t>    отечественной культуры для поддержания и </a:t>
            </a:r>
          </a:p>
          <a:p>
            <a:pPr>
              <a:buNone/>
            </a:pPr>
            <a:r>
              <a:rPr lang="ru-RU" dirty="0"/>
              <a:t>    приумножения богатства родного языка, </a:t>
            </a:r>
          </a:p>
          <a:p>
            <a:pPr>
              <a:buNone/>
            </a:pPr>
            <a:r>
              <a:rPr lang="ru-RU" dirty="0"/>
              <a:t>    укрепления живой связи поколений.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1\Desktop\фон и рамки для презентации\imgpreviewCA9H8EL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1296974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       «Книжный киоск»              «</a:t>
            </a:r>
            <a:r>
              <a:rPr lang="ru-RU" sz="2400" b="1" dirty="0" err="1"/>
              <a:t>Книжкина</a:t>
            </a:r>
            <a:r>
              <a:rPr lang="ru-RU" sz="2400" b="1" dirty="0"/>
              <a:t> больница»</a:t>
            </a:r>
          </a:p>
        </p:txBody>
      </p:sp>
      <p:pic>
        <p:nvPicPr>
          <p:cNvPr id="5" name="Picture 2" descr="E:\проект книжка\DSC067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857364"/>
            <a:ext cx="4143404" cy="3802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E:\проект книжка\фото саши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714488"/>
            <a:ext cx="3429024" cy="3794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фон и рамки для презентации\imgpreviewCA87C0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Выставка «Моя любимая книга»</a:t>
            </a:r>
          </a:p>
        </p:txBody>
      </p:sp>
      <p:pic>
        <p:nvPicPr>
          <p:cNvPr id="3074" name="Picture 2" descr="E:\проект книжка\DSC069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285860"/>
            <a:ext cx="6929485" cy="5197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фон и рамки для презентации\imgpreviewCAW0D6J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/>
              <a:t>Акция «Подари книгу другу»</a:t>
            </a:r>
          </a:p>
        </p:txBody>
      </p:sp>
      <p:pic>
        <p:nvPicPr>
          <p:cNvPr id="5" name="Picture 2" descr="E:\проект книжка\книга\DSC069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85860"/>
            <a:ext cx="4039985" cy="3029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E:\проект книжка\книга\DSC069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285860"/>
            <a:ext cx="4041775" cy="3031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фон и рамки для презентации\imgpreviewCA56GU4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43890" cy="725470"/>
          </a:xfrm>
        </p:spPr>
        <p:txBody>
          <a:bodyPr>
            <a:noAutofit/>
          </a:bodyPr>
          <a:lstStyle/>
          <a:p>
            <a:r>
              <a:rPr lang="ru-RU" sz="2400" i="1" dirty="0"/>
              <a:t>Сто чудес для человека сохранит библиотека!</a:t>
            </a:r>
            <a:br>
              <a:rPr lang="ru-RU" sz="2400" i="1" dirty="0"/>
            </a:br>
            <a:r>
              <a:rPr lang="ru-RU" sz="2400" i="1" dirty="0"/>
              <a:t>Экскурсия в библиотеку.</a:t>
            </a:r>
          </a:p>
        </p:txBody>
      </p:sp>
      <p:pic>
        <p:nvPicPr>
          <p:cNvPr id="5122" name="Picture 2" descr="E:\к проекту 2\DSC069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22" y="1142984"/>
            <a:ext cx="3469782" cy="2602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E:\к проекту 2\DSC069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181" y="1159004"/>
            <a:ext cx="3452837" cy="25896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E:\к проекту 2\DSC069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071942"/>
            <a:ext cx="3497288" cy="2622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E:\к проекту 2\DSC069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4071942"/>
            <a:ext cx="3400143" cy="25501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фон и рамки для презентации\imgpreviewCACL5Y3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5429288"/>
          </a:xfrm>
        </p:spPr>
        <p:txBody>
          <a:bodyPr>
            <a:normAutofit/>
          </a:bodyPr>
          <a:lstStyle/>
          <a:p>
            <a:r>
              <a:rPr lang="ru-RU" sz="4000" i="1" u="sng" dirty="0"/>
              <a:t/>
            </a:r>
            <a:br>
              <a:rPr lang="ru-RU" sz="4000" i="1" u="sng" dirty="0"/>
            </a:br>
            <a:r>
              <a:rPr lang="ru-RU" sz="4000" b="1" i="1" u="sng" dirty="0"/>
              <a:t>Совместная деятельность </a:t>
            </a:r>
            <a:br>
              <a:rPr lang="ru-RU" sz="4000" b="1" i="1" u="sng" dirty="0"/>
            </a:br>
            <a:r>
              <a:rPr lang="ru-RU" sz="4000" b="1" i="1" u="sng" dirty="0"/>
              <a:t>родителей и детей.</a:t>
            </a:r>
            <a:endParaRPr lang="ru-RU" sz="40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1\Desktop\фон и рамки для презентации\imgpreviewCA87C0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/>
              <a:t>                                   Ежедневное чтение</a:t>
            </a:r>
            <a:br>
              <a:rPr lang="ru-RU" sz="2400" b="1" dirty="0"/>
            </a:br>
            <a:r>
              <a:rPr lang="ru-RU" sz="2400" b="1" dirty="0"/>
              <a:t> художественных произведений. Беседа о прочитанном.</a:t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i="1" dirty="0"/>
              <a:t>Мы читаем книги вместе </a:t>
            </a:r>
            <a:br>
              <a:rPr lang="ru-RU" sz="2400" b="1" i="1" dirty="0"/>
            </a:br>
            <a:r>
              <a:rPr lang="ru-RU" sz="2400" b="1" i="1" dirty="0"/>
              <a:t>с папой каждый выходной.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357430"/>
            <a:ext cx="4920868" cy="32805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3" descr="E:\проект книжка\читает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785926"/>
            <a:ext cx="3458210" cy="46125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1\Desktop\фон и рамки для презентации\imgpreviewCAJ7IZ0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3600" i="1" u="sng" dirty="0"/>
              <a:t>Рассматривание иллюстраций</a:t>
            </a:r>
            <a:r>
              <a:rPr lang="ru-RU" sz="3600" i="1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500174"/>
            <a:ext cx="6813999" cy="4542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1\Desktop\фон и рамки для презентации\imgpreviewCAPB9WJ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i="1" u="sng" dirty="0"/>
              <a:t>Совместное посещение библиотеки</a:t>
            </a:r>
            <a:r>
              <a:rPr lang="ru-RU" sz="3600" i="1" dirty="0"/>
              <a:t>.</a:t>
            </a:r>
          </a:p>
        </p:txBody>
      </p:sp>
      <p:pic>
        <p:nvPicPr>
          <p:cNvPr id="7" name="Содержимое 3" descr="DSC0069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r="13095"/>
          <a:stretch>
            <a:fillRect/>
          </a:stretch>
        </p:blipFill>
        <p:spPr>
          <a:xfrm>
            <a:off x="357158" y="1857364"/>
            <a:ext cx="4424955" cy="38208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E:\проект книжка\книг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428736"/>
            <a:ext cx="3571900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фон и рамки для презентации\imgpreviewCASD3GZ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i="1" dirty="0"/>
              <a:t>Вместе с мамой мастерили</a:t>
            </a:r>
            <a:br>
              <a:rPr lang="ru-RU" sz="3600" i="1" dirty="0"/>
            </a:br>
            <a:r>
              <a:rPr lang="ru-RU" sz="3200" b="1" dirty="0"/>
              <a:t>«Книжку малышку»</a:t>
            </a:r>
          </a:p>
        </p:txBody>
      </p:sp>
      <p:pic>
        <p:nvPicPr>
          <p:cNvPr id="5" name="Picture 2" descr="E:\проект книжка\саша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428736"/>
            <a:ext cx="2999326" cy="4000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Picture 2" descr="E:\проект книжка\DSC069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500174"/>
            <a:ext cx="3714776" cy="27860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 flipH="1">
            <a:off x="2892650" y="2822334"/>
            <a:ext cx="3966999" cy="3037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1\Desktop\кнжка\DSC070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500570"/>
            <a:ext cx="2952739" cy="22145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фон и рамки для презентации\imgpreviewCAKG7NV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/>
              <a:t>«С мамой, папой мы читали </a:t>
            </a:r>
            <a:br>
              <a:rPr lang="ru-RU" sz="3200" i="1" dirty="0"/>
            </a:br>
            <a:r>
              <a:rPr lang="ru-RU" sz="3200" i="1" u="sng" dirty="0"/>
              <a:t>семейную рукописную книгу создали!»</a:t>
            </a:r>
          </a:p>
        </p:txBody>
      </p:sp>
      <p:pic>
        <p:nvPicPr>
          <p:cNvPr id="6" name="Picture 3" descr="E:\к проекту 2\DSC0688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4039985" cy="30299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Picture 2" descr="E:\проект книжка\DSC069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571612"/>
            <a:ext cx="4041775" cy="30313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2" descr="C:\Users\1\Desktop\кнжка\DSC07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7" y="4179075"/>
            <a:ext cx="3571900" cy="2678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1\Desktop\фон и рамки для презентации\imgpreview[11]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/>
              <a:t>Актуальность проекта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072098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ru-RU" sz="8000" dirty="0"/>
              <a:t>Заложить любовь к Родине, к родному краю, к родному языку, к людям и любовь к книге можно только с детства. Первое знакомство с книгой у ребёнка происходит в семье.  Совместное чтение книги, общение по поводу прочитанного, сближает членов семьи, объединяет их духовно. Родители через традиции семейного чтения помогают привить интерес к чтению у детей.</a:t>
            </a:r>
          </a:p>
          <a:p>
            <a:pPr algn="just">
              <a:buNone/>
            </a:pPr>
            <a:r>
              <a:rPr lang="ru-RU" sz="8000" dirty="0"/>
              <a:t>Слушая чтение взрослого, рассматривая вместе с ним книжные иллюстрации, ребёнок активно думает, переживает за героев, предвосхищает события, устанавливает связи своего опыта с опытом других, воспитывает в ребёнке доброе и любящее сердце. И именно от родителей зависит, чтобы их ребенок нашёл свой заветный ключик от волшебного городка знаний.</a:t>
            </a:r>
          </a:p>
          <a:p>
            <a:pPr algn="just">
              <a:buNone/>
            </a:pPr>
            <a:r>
              <a:rPr lang="ru-RU" sz="8000" dirty="0"/>
              <a:t>А В. Сухомлинский писал: </a:t>
            </a:r>
            <a:r>
              <a:rPr lang="ru-RU" sz="8000" b="1" dirty="0"/>
              <a:t>«Чтение-это окошко, через которое дети видят и познают мир».</a:t>
            </a:r>
          </a:p>
          <a:p>
            <a:pPr algn="just">
              <a:buNone/>
            </a:pPr>
            <a:r>
              <a:rPr lang="ru-RU" sz="8000" dirty="0"/>
              <a:t>Другой великий человек Е. </a:t>
            </a:r>
            <a:r>
              <a:rPr lang="ru-RU" sz="8000" dirty="0" err="1"/>
              <a:t>Вильмонт</a:t>
            </a:r>
            <a:r>
              <a:rPr lang="ru-RU" sz="8000" dirty="0"/>
              <a:t> сказал: «Человек, не читающий книг, удивительно скушен».</a:t>
            </a:r>
          </a:p>
          <a:p>
            <a:pPr algn="just">
              <a:buNone/>
            </a:pPr>
            <a:r>
              <a:rPr lang="ru-RU" sz="8000" b="1" dirty="0"/>
              <a:t>«Чтение – вот лучшее учение» » (А.С.Пушкин)</a:t>
            </a:r>
          </a:p>
          <a:p>
            <a:pPr algn="just">
              <a:buNone/>
            </a:pPr>
            <a:r>
              <a:rPr lang="ru-RU" sz="8000" dirty="0"/>
              <a:t> На данный момент падение интереса к чтению вызывает беспокойство во всём мире.</a:t>
            </a:r>
          </a:p>
          <a:p>
            <a:pPr algn="just">
              <a:buNone/>
            </a:pPr>
            <a:r>
              <a:rPr lang="ru-RU" sz="7200" dirty="0"/>
              <a:t> </a:t>
            </a:r>
          </a:p>
          <a:p>
            <a:endParaRPr lang="ru-RU" sz="7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1\Pictures\фон для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40246"/>
          </a:xfrm>
        </p:spPr>
        <p:txBody>
          <a:bodyPr>
            <a:normAutofit/>
          </a:bodyPr>
          <a:lstStyle/>
          <a:p>
            <a:r>
              <a:rPr lang="ru-RU" sz="4000" b="1" i="1" dirty="0"/>
              <a:t>Совместная деятельность всех:</a:t>
            </a:r>
            <a:br>
              <a:rPr lang="ru-RU" sz="4000" b="1" i="1" dirty="0"/>
            </a:br>
            <a:r>
              <a:rPr lang="ru-RU" sz="4000" b="1" i="1" u="sng" dirty="0"/>
              <a:t>педагог – дети - родители.</a:t>
            </a:r>
            <a:endParaRPr lang="ru-RU" sz="4000" b="1" u="sng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esktop\фон и рамки для презентации\imgpreviewCAKG7NV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Выставка рисунков </a:t>
            </a:r>
            <a:br>
              <a:rPr lang="ru-RU" sz="3200" dirty="0"/>
            </a:br>
            <a:r>
              <a:rPr lang="ru-RU" b="1" i="1" dirty="0"/>
              <a:t>«Моя любимая сказка»</a:t>
            </a:r>
          </a:p>
        </p:txBody>
      </p:sp>
      <p:pic>
        <p:nvPicPr>
          <p:cNvPr id="14" name="Picture 2" descr="E:\проект книжка\DSC068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500174"/>
            <a:ext cx="6643734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1\Desktop\фон и рамки для презентации\imgpreview[3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3999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5" y="0"/>
            <a:ext cx="8429684" cy="1214422"/>
          </a:xfrm>
        </p:spPr>
        <p:txBody>
          <a:bodyPr>
            <a:normAutofit/>
          </a:bodyPr>
          <a:lstStyle/>
          <a:p>
            <a:r>
              <a:rPr lang="ru-RU" sz="3200" dirty="0"/>
              <a:t>Мастер-класс для родителей и детей. </a:t>
            </a:r>
            <a:r>
              <a:rPr lang="ru-RU" sz="3200" b="1" dirty="0"/>
              <a:t>«Книжка-малышка»</a:t>
            </a:r>
          </a:p>
        </p:txBody>
      </p:sp>
      <p:pic>
        <p:nvPicPr>
          <p:cNvPr id="3" name="Picture 2" descr="C:\Users\1\Desktop\кнжка\DSC07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4143380"/>
            <a:ext cx="3348032" cy="2511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C:\Users\1\Desktop\кнжка\DSC07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7586" y="4143379"/>
            <a:ext cx="3445770" cy="2584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C:\Users\1\Desktop\кнжка\DSC07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1428736"/>
            <a:ext cx="3309961" cy="2482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C:\Users\1\Desktop\кнжка\DSC07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1285860"/>
            <a:ext cx="3500462" cy="2625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1\Desktop\фон и рамки для презентации\imgpreviewCA6I5VK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357214"/>
            <a:ext cx="9143999" cy="7215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1\Desktop\кнжка\DSC07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825" y="562818"/>
            <a:ext cx="7548616" cy="5661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1\Desktop\фон и рамки для презентации\imgpreview[9]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Литературная викторина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с участием родителей  </a:t>
            </a:r>
            <a:br>
              <a:rPr lang="ru-RU" sz="2800" dirty="0"/>
            </a:br>
            <a:r>
              <a:rPr lang="ru-RU" sz="2800" dirty="0"/>
              <a:t>по произведениям А. </a:t>
            </a:r>
            <a:r>
              <a:rPr lang="ru-RU" sz="2800" dirty="0" err="1"/>
              <a:t>Барто</a:t>
            </a:r>
            <a:r>
              <a:rPr lang="ru-RU" sz="2800" dirty="0"/>
              <a:t>.</a:t>
            </a:r>
          </a:p>
        </p:txBody>
      </p:sp>
      <p:pic>
        <p:nvPicPr>
          <p:cNvPr id="3" name="Picture 3" descr="E:\проект книжка\DSC06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643050"/>
            <a:ext cx="6667515" cy="50006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1\Desktop\фон и рамки для презентации\imgpreviewCAJ7IZ0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7786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Итоговое мероприятие совместно с родителями.</a:t>
            </a:r>
            <a:br>
              <a:rPr lang="ru-RU" sz="2400" dirty="0"/>
            </a:br>
            <a:r>
              <a:rPr lang="ru-RU" sz="3200" b="1" dirty="0"/>
              <a:t>«Сказки ходят в гости к нам»</a:t>
            </a:r>
            <a:endParaRPr lang="ru-RU" sz="3200" dirty="0"/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t="5730" r="11893"/>
          <a:stretch>
            <a:fillRect/>
          </a:stretch>
        </p:blipFill>
        <p:spPr>
          <a:xfrm>
            <a:off x="3286116" y="1285860"/>
            <a:ext cx="2811890" cy="250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Объект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" r="26415"/>
          <a:stretch>
            <a:fillRect/>
          </a:stretch>
        </p:blipFill>
        <p:spPr>
          <a:xfrm>
            <a:off x="3413825" y="3913899"/>
            <a:ext cx="2827802" cy="28059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" r="8090"/>
          <a:stretch>
            <a:fillRect/>
          </a:stretch>
        </p:blipFill>
        <p:spPr>
          <a:xfrm>
            <a:off x="214282" y="3967089"/>
            <a:ext cx="3293500" cy="26601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2"/>
          <a:stretch>
            <a:fillRect/>
          </a:stretch>
        </p:blipFill>
        <p:spPr>
          <a:xfrm>
            <a:off x="214282" y="1285860"/>
            <a:ext cx="3023373" cy="24701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7" t="2329" r="22200"/>
          <a:stretch>
            <a:fillRect/>
          </a:stretch>
        </p:blipFill>
        <p:spPr>
          <a:xfrm>
            <a:off x="6500826" y="3857628"/>
            <a:ext cx="2454109" cy="28167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 l="14151" t="2359" r="6250"/>
          <a:stretch>
            <a:fillRect/>
          </a:stretch>
        </p:blipFill>
        <p:spPr bwMode="auto">
          <a:xfrm>
            <a:off x="6364162" y="1357298"/>
            <a:ext cx="2568654" cy="23631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1\Desktop\фон и рамки для презентации\imgpreviewCA2NYJH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Объект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" y="214291"/>
            <a:ext cx="8016620" cy="64039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1\Pictures\фон дл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142984"/>
            <a:ext cx="7143800" cy="4643470"/>
          </a:xfrm>
        </p:spPr>
        <p:txBody>
          <a:bodyPr>
            <a:normAutofit fontScale="90000"/>
          </a:bodyPr>
          <a:lstStyle/>
          <a:p>
            <a:r>
              <a:rPr lang="ru-RU" sz="3200" b="1" i="1" dirty="0">
                <a:latin typeface="+mn-lt"/>
              </a:rPr>
              <a:t>«Любите книгу, она облегчает вам жизнь, дружески поможет разобраться </a:t>
            </a:r>
            <a:br>
              <a:rPr lang="ru-RU" sz="3200" b="1" i="1" dirty="0">
                <a:latin typeface="+mn-lt"/>
              </a:rPr>
            </a:br>
            <a:r>
              <a:rPr lang="ru-RU" sz="3200" b="1" i="1" dirty="0">
                <a:latin typeface="+mn-lt"/>
              </a:rPr>
              <a:t>в пёстрой и бурной путанице </a:t>
            </a:r>
            <a:br>
              <a:rPr lang="ru-RU" sz="3200" b="1" i="1" dirty="0">
                <a:latin typeface="+mn-lt"/>
              </a:rPr>
            </a:br>
            <a:r>
              <a:rPr lang="ru-RU" sz="3200" b="1" i="1" dirty="0">
                <a:latin typeface="+mn-lt"/>
              </a:rPr>
              <a:t>мыслей, чувств, событий,</a:t>
            </a:r>
            <a:br>
              <a:rPr lang="ru-RU" sz="3200" b="1" i="1" dirty="0">
                <a:latin typeface="+mn-lt"/>
              </a:rPr>
            </a:br>
            <a:r>
              <a:rPr lang="ru-RU" sz="3200" b="1" i="1" dirty="0">
                <a:latin typeface="+mn-lt"/>
              </a:rPr>
              <a:t> она научит Вас уважать человека</a:t>
            </a:r>
            <a:br>
              <a:rPr lang="ru-RU" sz="3200" b="1" i="1" dirty="0">
                <a:latin typeface="+mn-lt"/>
              </a:rPr>
            </a:br>
            <a:r>
              <a:rPr lang="ru-RU" sz="3200" b="1" i="1" dirty="0">
                <a:latin typeface="+mn-lt"/>
              </a:rPr>
              <a:t> и самих себя, </a:t>
            </a:r>
            <a:br>
              <a:rPr lang="ru-RU" sz="3200" b="1" i="1" dirty="0">
                <a:latin typeface="+mn-lt"/>
              </a:rPr>
            </a:br>
            <a:r>
              <a:rPr lang="ru-RU" sz="3200" b="1" i="1" dirty="0">
                <a:latin typeface="+mn-lt"/>
              </a:rPr>
              <a:t>она окрыляет ум и сердце </a:t>
            </a:r>
            <a:br>
              <a:rPr lang="ru-RU" sz="3200" b="1" i="1" dirty="0">
                <a:latin typeface="+mn-lt"/>
              </a:rPr>
            </a:br>
            <a:r>
              <a:rPr lang="ru-RU" sz="3200" b="1" i="1" dirty="0">
                <a:latin typeface="+mn-lt"/>
              </a:rPr>
              <a:t>чувством любви к миру, к человечеству.»</a:t>
            </a:r>
            <a:br>
              <a:rPr lang="ru-RU" sz="3200" b="1" i="1" dirty="0">
                <a:latin typeface="+mn-lt"/>
              </a:rPr>
            </a:br>
            <a:r>
              <a:rPr lang="ru-RU" sz="3200" b="1" i="1" dirty="0">
                <a:latin typeface="+mn-lt"/>
              </a:rPr>
              <a:t>Максим Горький.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Спасибо за вним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1\Desktop\фон и рамки для презентации\imgpreview[11]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latin typeface="+mn-lt"/>
              </a:rPr>
              <a:t>На данный момент падение интереса к чтению вызывает беспокойство во всём мире. </a:t>
            </a:r>
            <a:r>
              <a:rPr lang="ru-RU" sz="2000" b="1" dirty="0">
                <a:latin typeface="+mn-lt"/>
              </a:rPr>
              <a:t>Проблема сохранения</a:t>
            </a:r>
            <a:r>
              <a:rPr lang="ru-RU" sz="2000" dirty="0">
                <a:latin typeface="+mn-lt"/>
              </a:rPr>
              <a:t> </a:t>
            </a:r>
            <a:r>
              <a:rPr lang="ru-RU" sz="2000" b="1" dirty="0">
                <a:latin typeface="+mn-lt"/>
              </a:rPr>
              <a:t>интереса к книге, к чтению как процессу и ведущей деятельности человека сегодня актуальна</a:t>
            </a:r>
            <a:r>
              <a:rPr lang="ru-RU" sz="2000" dirty="0">
                <a:latin typeface="+mn-lt"/>
              </a:rPr>
              <a:t> как никогда. Техника: аудио-. видео-, компьютерная, дающая готовые слуховые и зрительные образы, особым способом воздействующая на людей, ослабила интерес к книге и желание работы с ней. Большинство родителей не читают детям сказок по ряду причин: недостаточно времени, считают, что дети еще слишком малы, но основная причина – зачем читать, когда можно посмотреть. Отсюда следует, что у детей отсутствует интерес к художественной литературе. Дети небрежно, неаккуратно обращаются с книгами. На сегодняшний день у детей низкий уровень развития речи, воображения, восприятия, коммуникативных навыков, вообще нравственных устоев. В данной проблеме мы педагоги можем помочь малышу полюбить книгу. Один из способов сделать книгу ближе ребенку – предоставить ему максимум свободы для творчества и разнообразной деятельности. Этому и будет способствовать мой проект.</a:t>
            </a:r>
            <a:br>
              <a:rPr lang="ru-RU" sz="2000" dirty="0">
                <a:latin typeface="+mn-lt"/>
              </a:rPr>
            </a:br>
            <a:r>
              <a:rPr lang="ru-RU" sz="2000" b="1" dirty="0">
                <a:latin typeface="+mn-lt"/>
              </a:rPr>
              <a:t>Актуальность </a:t>
            </a:r>
            <a:r>
              <a:rPr lang="ru-RU" sz="2000" dirty="0">
                <a:latin typeface="+mn-lt"/>
              </a:rPr>
              <a:t>проекта    заключается в том, чтобы находить </a:t>
            </a:r>
            <a:r>
              <a:rPr lang="ru-RU" sz="2000" b="1" dirty="0">
                <a:latin typeface="+mn-lt"/>
              </a:rPr>
              <a:t>интересные</a:t>
            </a:r>
            <a:r>
              <a:rPr lang="ru-RU" sz="2000" dirty="0">
                <a:latin typeface="+mn-lt"/>
              </a:rPr>
              <a:t> </a:t>
            </a:r>
            <a:r>
              <a:rPr lang="ru-RU" sz="2000" b="1" dirty="0">
                <a:latin typeface="+mn-lt"/>
              </a:rPr>
              <a:t>формы и методы</a:t>
            </a:r>
            <a:r>
              <a:rPr lang="ru-RU" sz="2000" dirty="0">
                <a:latin typeface="+mn-lt"/>
              </a:rPr>
              <a:t> привлечения детей и их родителей к чтению-восприятию художественной литературы и фольклора для формирования в ребенке </a:t>
            </a:r>
            <a:r>
              <a:rPr lang="ru-RU" sz="2000" b="1" dirty="0">
                <a:latin typeface="+mn-lt"/>
              </a:rPr>
              <a:t>грамотного читателя в будущем.</a:t>
            </a:r>
            <a:endParaRPr lang="ru-RU" sz="2000" dirty="0"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esktop\фон и рамки для презентации\imgpreviewCA5W9HF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Задачи проекта: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endParaRPr lang="ru-RU" dirty="0"/>
          </a:p>
          <a:p>
            <a:r>
              <a:rPr lang="ru-RU" sz="3800" dirty="0"/>
              <a:t>- Возрождение традиций семейного чтения. </a:t>
            </a:r>
          </a:p>
          <a:p>
            <a:r>
              <a:rPr lang="ru-RU" sz="3800" dirty="0"/>
              <a:t>- Приобщения родительской общественности к ценностям семейного чтения.</a:t>
            </a:r>
          </a:p>
          <a:p>
            <a:r>
              <a:rPr lang="ru-RU" sz="3800" dirty="0"/>
              <a:t>- Создать условия для интересного общения взрослых и детей. </a:t>
            </a:r>
          </a:p>
          <a:p>
            <a:r>
              <a:rPr lang="ru-RU" sz="3800" dirty="0"/>
              <a:t>- Развитие и поддержка читательского интереса в семьях воспитанников.</a:t>
            </a:r>
          </a:p>
          <a:p>
            <a:r>
              <a:rPr lang="ru-RU" sz="3800" dirty="0"/>
              <a:t>- Повышение культуры чтения в семье.</a:t>
            </a:r>
          </a:p>
          <a:p>
            <a:r>
              <a:rPr lang="ru-RU" sz="3800" dirty="0"/>
              <a:t>- Воспитывать у детей интерес к книге и бережное к ней отношение.</a:t>
            </a:r>
          </a:p>
          <a:p>
            <a:r>
              <a:rPr lang="ru-RU" sz="3800" dirty="0"/>
              <a:t>-Пропаганда книги как источника нравственного, эстетического, гражданско-патриотического воспитания.</a:t>
            </a:r>
          </a:p>
          <a:p>
            <a:r>
              <a:rPr lang="ru-RU" sz="3800" b="1" dirty="0"/>
              <a:t>- </a:t>
            </a:r>
            <a:r>
              <a:rPr lang="ru-RU" sz="3800" dirty="0"/>
              <a:t>Организация сотрудничества “воспитанник-родитель-педагог».</a:t>
            </a:r>
          </a:p>
          <a:p>
            <a:pPr>
              <a:buNone/>
            </a:pPr>
            <a:r>
              <a:rPr lang="ru-RU" sz="3800" dirty="0"/>
              <a:t> 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1\Pictures\фон для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0"/>
            <a:ext cx="9525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3929090"/>
          </a:xfrm>
        </p:spPr>
        <p:txBody>
          <a:bodyPr>
            <a:noAutofit/>
          </a:bodyPr>
          <a:lstStyle/>
          <a:p>
            <a:r>
              <a:rPr lang="ru-RU" sz="3200" b="1" dirty="0"/>
              <a:t>Методы и приемы реализации проекта. </a:t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600" b="1" i="1" u="sng" dirty="0"/>
              <a:t>Взаимодействия </a:t>
            </a:r>
            <a:br>
              <a:rPr lang="ru-RU" sz="3600" b="1" i="1" u="sng" dirty="0"/>
            </a:br>
            <a:r>
              <a:rPr lang="ru-RU" sz="3600" b="1" i="1" u="sng" dirty="0"/>
              <a:t>воспитателя с родителями:</a:t>
            </a:r>
            <a:br>
              <a:rPr lang="ru-RU" sz="3600" b="1" i="1" u="sng" dirty="0"/>
            </a:br>
            <a:endParaRPr lang="ru-RU" sz="3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esktop\фон и рамки для презентации\imgpreview[4]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>
                <a:latin typeface="+mn-lt"/>
              </a:rPr>
              <a:t/>
            </a:r>
            <a:br>
              <a:rPr lang="ru-RU" sz="3100" b="1" dirty="0">
                <a:latin typeface="+mn-lt"/>
              </a:rPr>
            </a:br>
            <a:r>
              <a:rPr lang="ru-RU" sz="3100" b="1" i="1" u="sng" dirty="0">
                <a:latin typeface="+mn-lt"/>
              </a:rPr>
              <a:t> </a:t>
            </a:r>
            <a:r>
              <a:rPr lang="ru-RU" b="1" dirty="0">
                <a:latin typeface="+mn-lt"/>
              </a:rPr>
              <a:t>«Домашняя библиотека»</a:t>
            </a:r>
            <a:br>
              <a:rPr lang="ru-RU" b="1" dirty="0">
                <a:latin typeface="+mn-lt"/>
              </a:rPr>
            </a:br>
            <a:endParaRPr lang="ru-RU" b="1" dirty="0">
              <a:latin typeface="+mn-lt"/>
            </a:endParaRPr>
          </a:p>
        </p:txBody>
      </p:sp>
      <p:pic>
        <p:nvPicPr>
          <p:cNvPr id="1026" name="Picture 2" descr="C:\Users\1\Downloads\анжела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1472" y="1571612"/>
            <a:ext cx="4350980" cy="4071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1\Desktop\журналы регистрации\том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2071678"/>
            <a:ext cx="3509987" cy="40499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esktop\фон и рамки для презентации\imgpreview[11]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Встреча с родителями.</a:t>
            </a:r>
            <a:br>
              <a:rPr lang="ru-RU" sz="3200" dirty="0"/>
            </a:br>
            <a:r>
              <a:rPr lang="ru-RU" sz="3600" b="1" i="1" dirty="0"/>
              <a:t>«Роль семейного чтения»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400" dirty="0"/>
              <a:t>Анкетирование на тему:</a:t>
            </a:r>
          </a:p>
          <a:p>
            <a:r>
              <a:rPr lang="ru-RU" sz="2400" b="1" dirty="0"/>
              <a:t>«Роль книги в воспитании ребенка»</a:t>
            </a:r>
          </a:p>
          <a:p>
            <a:r>
              <a:rPr lang="ru-RU" sz="2400" dirty="0"/>
              <a:t>Консультации: </a:t>
            </a:r>
            <a:r>
              <a:rPr lang="ru-RU" sz="2400" b="1" dirty="0"/>
              <a:t>«Какую книгу выбрать для ребёнка», </a:t>
            </a:r>
          </a:p>
          <a:p>
            <a:r>
              <a:rPr lang="ru-RU" sz="2400" b="1" dirty="0"/>
              <a:t>«Советы по оформлению детской библиотеки» </a:t>
            </a:r>
          </a:p>
          <a:p>
            <a:r>
              <a:rPr lang="ru-RU" sz="2400" dirty="0"/>
              <a:t>Памятки </a:t>
            </a:r>
            <a:r>
              <a:rPr lang="ru-RU" sz="2400" b="1" dirty="0"/>
              <a:t>«Для родителей по семейному чтению»</a:t>
            </a:r>
          </a:p>
          <a:p>
            <a:r>
              <a:rPr lang="ru-RU" sz="2400" dirty="0"/>
              <a:t>Дискуссии по семейному чтению</a:t>
            </a:r>
            <a:r>
              <a:rPr lang="ru-RU" sz="2400" b="1" dirty="0"/>
              <a:t> «Вопрос-ответ»</a:t>
            </a:r>
          </a:p>
        </p:txBody>
      </p:sp>
      <p:pic>
        <p:nvPicPr>
          <p:cNvPr id="5" name="Picture 2" descr="G:\сборник\Фото с родителями по ПДД\DSC053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71612"/>
            <a:ext cx="4400552" cy="392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1\Desktop\фон и рамки для презентации\imgpreviewCA63Q43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/>
              <a:t>     Наглядное   информирование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    </a:t>
            </a:r>
            <a:r>
              <a:rPr lang="ru-RU" sz="2800" dirty="0"/>
              <a:t>( Папка-передвижка, консультации, памятки) </a:t>
            </a:r>
          </a:p>
        </p:txBody>
      </p:sp>
      <p:pic>
        <p:nvPicPr>
          <p:cNvPr id="4098" name="Picture 2" descr="E:\к проекту 2\DSC069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00306"/>
            <a:ext cx="4217470" cy="3377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E:\проект книжка\книга\DSC069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714488"/>
            <a:ext cx="4038600" cy="33059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955</Words>
  <Application>Microsoft Office PowerPoint</Application>
  <PresentationFormat>Экран (4:3)</PresentationFormat>
  <Paragraphs>79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1" baseType="lpstr">
      <vt:lpstr>Arial</vt:lpstr>
      <vt:lpstr>Times New Roman</vt:lpstr>
      <vt:lpstr>Тема Office</vt:lpstr>
      <vt:lpstr>Муниципальное бюджетное дошкольное образовательное учреждение детский сад общеразвивающего вида № 24   </vt:lpstr>
      <vt:lpstr>  Цель проекта:  </vt:lpstr>
      <vt:lpstr>Актуальность проекта</vt:lpstr>
      <vt:lpstr>На данный момент падение интереса к чтению вызывает беспокойство во всём мире. Проблема сохранения интереса к книге, к чтению как процессу и ведущей деятельности человека сегодня актуальна как никогда. Техника: аудио-. видео-, компьютерная, дающая готовые слуховые и зрительные образы, особым способом воздействующая на людей, ослабила интерес к книге и желание работы с ней. Большинство родителей не читают детям сказок по ряду причин: недостаточно времени, считают, что дети еще слишком малы, но основная причина – зачем читать, когда можно посмотреть. Отсюда следует, что у детей отсутствует интерес к художественной литературе. Дети небрежно, неаккуратно обращаются с книгами. На сегодняшний день у детей низкий уровень развития речи, воображения, восприятия, коммуникативных навыков, вообще нравственных устоев. В данной проблеме мы педагоги можем помочь малышу полюбить книгу. Один из способов сделать книгу ближе ребенку – предоставить ему максимум свободы для творчества и разнообразной деятельности. Этому и будет способствовать мой проект. Актуальность проекта    заключается в том, чтобы находить интересные формы и методы привлечения детей и их родителей к чтению-восприятию художественной литературы и фольклора для формирования в ребенке грамотного читателя в будущем.</vt:lpstr>
      <vt:lpstr> Задачи проекта:</vt:lpstr>
      <vt:lpstr>Методы и приемы реализации проекта.   Взаимодействия  воспитателя с родителями: </vt:lpstr>
      <vt:lpstr>  «Домашняя библиотека» </vt:lpstr>
      <vt:lpstr>Встреча с родителями. «Роль семейного чтения»</vt:lpstr>
      <vt:lpstr>     Наглядное   информирование      ( Папка-передвижка, консультации, памятки) </vt:lpstr>
      <vt:lpstr>Акция «Подари детям книгу »</vt:lpstr>
      <vt:lpstr>Совместная деятельность воспитателя и детей.</vt:lpstr>
      <vt:lpstr>Ежедневное чтение художественных  произведений и детского фольклора, самостоятельное чтение и рассматривание иллюстраций по интересу детей.</vt:lpstr>
      <vt:lpstr>Театрализованные игры-драматизации. Кукольный театр</vt:lpstr>
      <vt:lpstr> Пальчиковый театр.                        Театр ложек.                                                        «Маша и медведь»</vt:lpstr>
      <vt:lpstr>Игры драматизации.</vt:lpstr>
      <vt:lpstr>В гости к малышам с кукольным театром.</vt:lpstr>
      <vt:lpstr>Дидактические игры.</vt:lpstr>
      <vt:lpstr>Викторина  «Путешествие по стихотворениям А.Барто»</vt:lpstr>
      <vt:lpstr>Сюжетно-ролевые игры.</vt:lpstr>
      <vt:lpstr>         «Книжный киоск»              «Книжкина больница»</vt:lpstr>
      <vt:lpstr>Выставка «Моя любимая книга»</vt:lpstr>
      <vt:lpstr>Акция «Подари книгу другу»</vt:lpstr>
      <vt:lpstr>Сто чудес для человека сохранит библиотека! Экскурсия в библиотеку.</vt:lpstr>
      <vt:lpstr> Совместная деятельность  родителей и детей.</vt:lpstr>
      <vt:lpstr>                                   Ежедневное чтение  художественных произведений. Беседа о прочитанном.  Мы читаем книги вместе  с папой каждый выходной.</vt:lpstr>
      <vt:lpstr> Рассматривание иллюстраций. </vt:lpstr>
      <vt:lpstr>Совместное посещение библиотеки.</vt:lpstr>
      <vt:lpstr>Вместе с мамой мастерили «Книжку малышку»</vt:lpstr>
      <vt:lpstr>«С мамой, папой мы читали  семейную рукописную книгу создали!»</vt:lpstr>
      <vt:lpstr>Совместная деятельность всех: педагог – дети - родители.</vt:lpstr>
      <vt:lpstr>Выставка рисунков  «Моя любимая сказка»</vt:lpstr>
      <vt:lpstr>Мастер-класс для родителей и детей. «Книжка-малышка»</vt:lpstr>
      <vt:lpstr>Презентация PowerPoint</vt:lpstr>
      <vt:lpstr>Литературная викторина  с участием родителей   по произведениям А. Барто.</vt:lpstr>
      <vt:lpstr>Итоговое мероприятие совместно с родителями. «Сказки ходят в гости к нам»</vt:lpstr>
      <vt:lpstr>Презентация PowerPoint</vt:lpstr>
      <vt:lpstr>«Любите книгу, она облегчает вам жизнь, дружески поможет разобраться  в пёстрой и бурной путанице  мыслей, чувств, событий,  она научит Вас уважать человека  и самих себя,  она окрыляет ум и сердце  чувством любви к миру, к человечеству.» Максим Горький.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общеразвивающего вида № 24</dc:title>
  <dc:creator>1</dc:creator>
  <cp:lastModifiedBy>Пользователь Windows</cp:lastModifiedBy>
  <cp:revision>241</cp:revision>
  <cp:lastPrinted>2019-04-12T03:57:59Z</cp:lastPrinted>
  <dcterms:created xsi:type="dcterms:W3CDTF">2019-02-23T19:20:58Z</dcterms:created>
  <dcterms:modified xsi:type="dcterms:W3CDTF">2021-05-11T16:40:31Z</dcterms:modified>
</cp:coreProperties>
</file>