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5"/>
  </p:notes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90" r:id="rId33"/>
    <p:sldId id="291"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2AA780-F7BB-4CE0-9B60-65517C81BCE3}" type="datetimeFigureOut">
              <a:rPr lang="ru-RU" smtClean="0"/>
              <a:t>16.11.2023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2EF73D-D29E-4336-AAE0-8F05443F28F0}" type="slidenum">
              <a:rPr lang="ru-RU" smtClean="0"/>
              <a:t>‹#›</a:t>
            </a:fld>
            <a:endParaRPr lang="ru-RU"/>
          </a:p>
        </p:txBody>
      </p:sp>
    </p:spTree>
    <p:extLst>
      <p:ext uri="{BB962C8B-B14F-4D97-AF65-F5344CB8AC3E}">
        <p14:creationId xmlns:p14="http://schemas.microsoft.com/office/powerpoint/2010/main" val="2315026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4E2EF73D-D29E-4336-AAE0-8F05443F28F0}" type="slidenum">
              <a:rPr lang="ru-RU" smtClean="0"/>
              <a:t>2</a:t>
            </a:fld>
            <a:endParaRPr lang="ru-RU"/>
          </a:p>
        </p:txBody>
      </p:sp>
    </p:spTree>
    <p:extLst>
      <p:ext uri="{BB962C8B-B14F-4D97-AF65-F5344CB8AC3E}">
        <p14:creationId xmlns:p14="http://schemas.microsoft.com/office/powerpoint/2010/main" val="1236357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2181791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68963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483448D-3A78-4528-A469-B745A65DA480}"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7727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417512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483448D-3A78-4528-A469-B745A65DA480}"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1341249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933720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556954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2257261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9981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46533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2982124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40725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76546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1542502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60866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EAF463A-BC7C-46EE-9F1E-7F377CCA4891}" type="datetimeFigureOut">
              <a:rPr lang="en-US" smtClean="0"/>
              <a:pPr/>
              <a:t>11/16/2023</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A483448D-3A78-4528-A469-B745A65DA480}" type="slidenum">
              <a:rPr lang="en-US" smtClean="0"/>
              <a:pPr/>
              <a:t>‹#›</a:t>
            </a:fld>
            <a:endParaRPr lang="en-US"/>
          </a:p>
        </p:txBody>
      </p:sp>
    </p:spTree>
    <p:extLst>
      <p:ext uri="{BB962C8B-B14F-4D97-AF65-F5344CB8AC3E}">
        <p14:creationId xmlns:p14="http://schemas.microsoft.com/office/powerpoint/2010/main" val="3880157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7EAF463A-BC7C-46EE-9F1E-7F377CCA4891}" type="datetimeFigureOut">
              <a:rPr lang="en-US" smtClean="0"/>
              <a:pPr/>
              <a:t>11/16/2023</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A483448D-3A78-4528-A469-B745A65DA480}" type="slidenum">
              <a:rPr lang="en-US" smtClean="0"/>
              <a:pPr/>
              <a:t>‹#›</a:t>
            </a:fld>
            <a:endParaRPr lang="en-US"/>
          </a:p>
        </p:txBody>
      </p:sp>
    </p:spTree>
    <p:extLst>
      <p:ext uri="{BB962C8B-B14F-4D97-AF65-F5344CB8AC3E}">
        <p14:creationId xmlns:p14="http://schemas.microsoft.com/office/powerpoint/2010/main" val="58994747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hyperlink" Target="https://e.profkiosk.ru/eServices/service_content/file/e1ca43b2-58e5-4636-a141-5707c37052c0.docx;02-03%20Planiruemye%20rezultaty%20v%20rannem%20vozraste.docx" TargetMode="External"/><Relationship Id="rId7" Type="http://schemas.openxmlformats.org/officeDocument/2006/relationships/hyperlink" Target="https://e.profkiosk.ru/eServices/service_content/file/f648e6d5-9949-4caa-985c-4e411f57a314.docx;07%20Planiruemye%20rezultaty%20na%20ehtape%20zaversheniya%20osvoeniya%20FOP.docx" TargetMode="External"/><Relationship Id="rId2" Type="http://schemas.openxmlformats.org/officeDocument/2006/relationships/hyperlink" Target="https://e.profkiosk.ru/eServices/service_content/file/0231c7b1-c7f4-477f-9778-9377084193c0.docx;01%20Planiruemye%20rezultaty%20v%20mladencheskom%20vozraste.docx" TargetMode="External"/><Relationship Id="rId1" Type="http://schemas.openxmlformats.org/officeDocument/2006/relationships/slideLayout" Target="../slideLayouts/slideLayout6.xml"/><Relationship Id="rId6" Type="http://schemas.openxmlformats.org/officeDocument/2006/relationships/hyperlink" Target="https://e.profkiosk.ru/eServices/service_content/file/5612df24-424f-4b44-85b8-74ccc6cd021d.docx;06%20Planiruemye%20rezultaty%20k%20shesti%20godam.docx" TargetMode="External"/><Relationship Id="rId5" Type="http://schemas.openxmlformats.org/officeDocument/2006/relationships/hyperlink" Target="https://e.profkiosk.ru/eServices/service_content/file/003f6bc6-3c6a-4b20-b549-57d55c12492a.docx;05%20Planiruemye%20rezultaty%20k%20pyati%20godam.docx" TargetMode="External"/><Relationship Id="rId4" Type="http://schemas.openxmlformats.org/officeDocument/2006/relationships/hyperlink" Target="https://e.profkiosk.ru/eServices/service_content/file/0b71f799-d463-41e7-918e-c9705bc2183f.docx;04%20Planiruemye%20rezultaty%20k%20chetyrem%20godam.docx"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regulation.gov.ru/projects#npa=132907" TargetMode="Externa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09600"/>
            <a:ext cx="7772400" cy="4114799"/>
          </a:xfrm>
        </p:spPr>
        <p:txBody>
          <a:bodyPr>
            <a:normAutofit/>
          </a:bodyPr>
          <a:lstStyle/>
          <a:p>
            <a:pPr>
              <a:lnSpc>
                <a:spcPct val="115000"/>
              </a:lnSpc>
            </a:pPr>
            <a:r>
              <a:rPr lang="ru-RU" sz="3600" b="1" dirty="0">
                <a:solidFill>
                  <a:srgbClr val="002060"/>
                </a:solidFill>
                <a:latin typeface="Times New Roman"/>
                <a:ea typeface="Calibri"/>
                <a:cs typeface="Times New Roman"/>
              </a:rPr>
              <a:t>«Обзор изменений  дошкольного образования в 2023 году:</a:t>
            </a:r>
            <a:br>
              <a:rPr lang="ru-RU" sz="1600" dirty="0">
                <a:solidFill>
                  <a:srgbClr val="002060"/>
                </a:solidFill>
                <a:ea typeface="Calibri"/>
                <a:cs typeface="Times New Roman"/>
              </a:rPr>
            </a:br>
            <a:r>
              <a:rPr lang="ru-RU" sz="3600" b="1" dirty="0">
                <a:solidFill>
                  <a:srgbClr val="002060"/>
                </a:solidFill>
                <a:latin typeface="Times New Roman"/>
                <a:ea typeface="Calibri"/>
                <a:cs typeface="Times New Roman"/>
              </a:rPr>
              <a:t>Федеральная образовательная программы и ФГОС  ДО»</a:t>
            </a:r>
            <a:br>
              <a:rPr lang="ru-RU" sz="1600" dirty="0">
                <a:solidFill>
                  <a:srgbClr val="002060"/>
                </a:solidFill>
                <a:ea typeface="Calibri"/>
                <a:cs typeface="Times New Roman"/>
              </a:rPr>
            </a:br>
            <a:endParaRPr lang="ru-RU" sz="3600" dirty="0">
              <a:solidFill>
                <a:srgbClr val="00206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038600" y="4800600"/>
            <a:ext cx="4191000" cy="1143000"/>
          </a:xfrm>
        </p:spPr>
        <p:txBody>
          <a:bodyPr>
            <a:normAutofit fontScale="92500" lnSpcReduction="10000"/>
          </a:bodyPr>
          <a:lstStyle/>
          <a:p>
            <a:r>
              <a:rPr lang="ru-RU" sz="2000">
                <a:solidFill>
                  <a:srgbClr val="002060"/>
                </a:solidFill>
                <a:latin typeface="Times New Roman" pitchFamily="18" charset="0"/>
                <a:cs typeface="Times New Roman" pitchFamily="18" charset="0"/>
              </a:rPr>
              <a:t>Подготовила</a:t>
            </a:r>
            <a:endParaRPr lang="ru-RU" sz="2000" dirty="0">
              <a:solidFill>
                <a:srgbClr val="002060"/>
              </a:solidFill>
              <a:latin typeface="Times New Roman" pitchFamily="18" charset="0"/>
              <a:cs typeface="Times New Roman" pitchFamily="18" charset="0"/>
            </a:endParaRPr>
          </a:p>
          <a:p>
            <a:r>
              <a:rPr lang="ru-RU" sz="2000" dirty="0">
                <a:solidFill>
                  <a:srgbClr val="002060"/>
                </a:solidFill>
                <a:latin typeface="Times New Roman" pitchFamily="18" charset="0"/>
                <a:cs typeface="Times New Roman" pitchFamily="18" charset="0"/>
              </a:rPr>
              <a:t>старший воспитатель </a:t>
            </a:r>
          </a:p>
          <a:p>
            <a:r>
              <a:rPr lang="ru-RU" sz="2000" b="1" dirty="0">
                <a:solidFill>
                  <a:srgbClr val="002060"/>
                </a:solidFill>
                <a:latin typeface="Times New Roman" pitchFamily="18" charset="0"/>
                <a:cs typeface="Times New Roman" pitchFamily="18" charset="0"/>
              </a:rPr>
              <a:t>Снежко Юлия Евгеньевна</a:t>
            </a:r>
          </a:p>
          <a:p>
            <a:endParaRPr lang="ru-RU" sz="2000" dirty="0">
              <a:solidFill>
                <a:srgbClr val="0070C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274638"/>
            <a:ext cx="7772400" cy="5897562"/>
          </a:xfrm>
        </p:spPr>
        <p:txBody>
          <a:bodyPr>
            <a:normAutofit/>
          </a:bodyPr>
          <a:lstStyle/>
          <a:p>
            <a:r>
              <a:rPr lang="ru-RU" sz="2400" b="1" dirty="0">
                <a:solidFill>
                  <a:srgbClr val="002060"/>
                </a:solidFill>
                <a:latin typeface="Times New Roman" pitchFamily="18" charset="0"/>
                <a:cs typeface="Times New Roman" pitchFamily="18" charset="0"/>
              </a:rPr>
              <a:t>п. 2.11</a:t>
            </a:r>
            <a:r>
              <a:rPr lang="ru-RU" sz="2400" dirty="0">
                <a:solidFill>
                  <a:srgbClr val="002060"/>
                </a:solidFill>
                <a:latin typeface="Times New Roman" pitchFamily="18" charset="0"/>
                <a:cs typeface="Times New Roman" pitchFamily="18" charset="0"/>
              </a:rPr>
              <a:t>: уточнено, что содержательный раздел Программы должен включать описание образовательной деятельности в соответствии с направлениями развития ребенка, представленными в пяти образовательных областях, </a:t>
            </a:r>
            <a:r>
              <a:rPr lang="ru-RU" sz="2400" b="1" dirty="0">
                <a:solidFill>
                  <a:srgbClr val="002060"/>
                </a:solidFill>
                <a:latin typeface="Times New Roman" pitchFamily="18" charset="0"/>
                <a:cs typeface="Times New Roman" pitchFamily="18" charset="0"/>
              </a:rPr>
              <a:t>Федеральной образовательной программой</a:t>
            </a:r>
            <a:r>
              <a:rPr lang="ru-RU" sz="2400" dirty="0">
                <a:solidFill>
                  <a:srgbClr val="002060"/>
                </a:solidFill>
                <a:latin typeface="Times New Roman" pitchFamily="18" charset="0"/>
                <a:cs typeface="Times New Roman" pitchFamily="18" charset="0"/>
              </a:rPr>
              <a:t> и с учетом используемых методических пособий, обеспечивающих реализацию данного содержания;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2.12</a:t>
            </a:r>
            <a:r>
              <a:rPr lang="ru-RU" sz="2400" dirty="0">
                <a:solidFill>
                  <a:srgbClr val="002060"/>
                </a:solidFill>
                <a:latin typeface="Times New Roman" pitchFamily="18" charset="0"/>
                <a:cs typeface="Times New Roman" pitchFamily="18" charset="0"/>
              </a:rPr>
              <a:t>: указано, что </a:t>
            </a:r>
            <a:r>
              <a:rPr lang="ru-RU" sz="2400" b="1" dirty="0">
                <a:solidFill>
                  <a:srgbClr val="002060"/>
                </a:solidFill>
                <a:latin typeface="Times New Roman" pitchFamily="18" charset="0"/>
                <a:cs typeface="Times New Roman" pitchFamily="18" charset="0"/>
              </a:rPr>
              <a:t>обязательная часть программы должна соответствовать ФОП ДО, и может оформляться в виде ссылки на ФОП;</a:t>
            </a:r>
            <a:r>
              <a:rPr lang="ru-RU" sz="2400" dirty="0">
                <a:solidFill>
                  <a:srgbClr val="002060"/>
                </a:solidFill>
                <a:latin typeface="Times New Roman" pitchFamily="18" charset="0"/>
                <a:cs typeface="Times New Roman" pitchFamily="18" charset="0"/>
              </a:rPr>
              <a:t>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2.13</a:t>
            </a:r>
            <a:r>
              <a:rPr lang="ru-RU" sz="2400" dirty="0">
                <a:solidFill>
                  <a:srgbClr val="002060"/>
                </a:solidFill>
                <a:latin typeface="Times New Roman" pitchFamily="18" charset="0"/>
                <a:cs typeface="Times New Roman" pitchFamily="18" charset="0"/>
              </a:rPr>
              <a:t>: указано, что </a:t>
            </a:r>
            <a:r>
              <a:rPr lang="ru-RU" sz="2400" b="1" dirty="0">
                <a:solidFill>
                  <a:srgbClr val="002060"/>
                </a:solidFill>
                <a:latin typeface="Times New Roman" pitchFamily="18" charset="0"/>
                <a:cs typeface="Times New Roman" pitchFamily="18" charset="0"/>
              </a:rPr>
              <a:t>в краткой презентации ООП ДО</a:t>
            </a:r>
            <a:r>
              <a:rPr lang="ru-RU" sz="2400" dirty="0">
                <a:solidFill>
                  <a:srgbClr val="002060"/>
                </a:solidFill>
                <a:latin typeface="Times New Roman" pitchFamily="18" charset="0"/>
                <a:cs typeface="Times New Roman" pitchFamily="18" charset="0"/>
              </a:rPr>
              <a:t>, помимо прочего (см. ФГОС ДО), </a:t>
            </a:r>
            <a:r>
              <a:rPr lang="ru-RU" sz="2400" b="1" dirty="0">
                <a:solidFill>
                  <a:srgbClr val="002060"/>
                </a:solidFill>
                <a:latin typeface="Times New Roman" pitchFamily="18" charset="0"/>
                <a:cs typeface="Times New Roman" pitchFamily="18" charset="0"/>
              </a:rPr>
              <a:t>должна быть представлена ссылка на ФОП ДО;</a:t>
            </a:r>
            <a:r>
              <a:rPr lang="ru-RU" sz="2400" dirty="0">
                <a:solidFill>
                  <a:srgbClr val="002060"/>
                </a:solidFill>
                <a:latin typeface="Times New Roman" pitchFamily="18" charset="0"/>
                <a:cs typeface="Times New Roman" pitchFamily="18" charset="0"/>
              </a:rPr>
              <a:t> </a:t>
            </a:r>
            <a:br>
              <a:rPr lang="ru-RU" sz="2400" dirty="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589422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914400"/>
            <a:ext cx="6934200" cy="4343400"/>
          </a:xfrm>
        </p:spPr>
        <p:txBody>
          <a:bodyPr>
            <a:normAutofit/>
          </a:bodyPr>
          <a:lstStyle/>
          <a:p>
            <a:r>
              <a:rPr lang="ru-RU" sz="2400" b="1" dirty="0">
                <a:solidFill>
                  <a:srgbClr val="002060"/>
                </a:solidFill>
                <a:latin typeface="Times New Roman" pitchFamily="18" charset="0"/>
                <a:cs typeface="Times New Roman" pitchFamily="18" charset="0"/>
              </a:rPr>
              <a:t>п. 3.2.9</a:t>
            </a:r>
            <a:r>
              <a:rPr lang="ru-RU" sz="2400" dirty="0">
                <a:solidFill>
                  <a:srgbClr val="002060"/>
                </a:solidFill>
                <a:latin typeface="Times New Roman" pitchFamily="18" charset="0"/>
                <a:cs typeface="Times New Roman" pitchFamily="18" charset="0"/>
              </a:rPr>
              <a:t>: </a:t>
            </a:r>
            <a:r>
              <a:rPr lang="ru-RU" sz="2400" b="1" dirty="0">
                <a:solidFill>
                  <a:srgbClr val="002060"/>
                </a:solidFill>
                <a:latin typeface="Times New Roman" pitchFamily="18" charset="0"/>
                <a:cs typeface="Times New Roman" pitchFamily="18" charset="0"/>
              </a:rPr>
              <a:t>максимально допустимый объем образовательной нагрузки</a:t>
            </a:r>
            <a:r>
              <a:rPr lang="ru-RU" sz="2400" dirty="0">
                <a:solidFill>
                  <a:srgbClr val="002060"/>
                </a:solidFill>
                <a:latin typeface="Times New Roman" pitchFamily="18" charset="0"/>
                <a:cs typeface="Times New Roman" pitchFamily="18" charset="0"/>
              </a:rPr>
              <a:t> приведен в соответствие с действующими СанПиН;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4.6</a:t>
            </a:r>
            <a:r>
              <a:rPr lang="ru-RU" sz="2400" dirty="0">
                <a:solidFill>
                  <a:srgbClr val="002060"/>
                </a:solidFill>
                <a:latin typeface="Times New Roman" pitchFamily="18" charset="0"/>
                <a:cs typeface="Times New Roman" pitchFamily="18" charset="0"/>
              </a:rPr>
              <a:t>: </a:t>
            </a:r>
            <a:r>
              <a:rPr lang="ru-RU" sz="2400" b="1" dirty="0">
                <a:solidFill>
                  <a:srgbClr val="002060"/>
                </a:solidFill>
                <a:latin typeface="Times New Roman" pitchFamily="18" charset="0"/>
                <a:cs typeface="Times New Roman" pitchFamily="18" charset="0"/>
              </a:rPr>
              <a:t>включены целевые ориентиры образования в младенческом возрасте</a:t>
            </a:r>
            <a:r>
              <a:rPr lang="ru-RU" sz="2400" dirty="0">
                <a:solidFill>
                  <a:srgbClr val="002060"/>
                </a:solidFill>
                <a:latin typeface="Times New Roman" pitchFamily="18" charset="0"/>
                <a:cs typeface="Times New Roman" pitchFamily="18" charset="0"/>
              </a:rPr>
              <a:t>, а также </a:t>
            </a:r>
            <a:r>
              <a:rPr lang="ru-RU" sz="2400" b="1" dirty="0">
                <a:solidFill>
                  <a:srgbClr val="002060"/>
                </a:solidFill>
                <a:latin typeface="Times New Roman" pitchFamily="18" charset="0"/>
                <a:cs typeface="Times New Roman" pitchFamily="18" charset="0"/>
              </a:rPr>
              <a:t>расширены целевые ориентиры</a:t>
            </a:r>
            <a:r>
              <a:rPr lang="ru-RU" sz="2400" dirty="0">
                <a:solidFill>
                  <a:srgbClr val="002060"/>
                </a:solidFill>
                <a:latin typeface="Times New Roman" pitchFamily="18" charset="0"/>
                <a:cs typeface="Times New Roman" pitchFamily="18" charset="0"/>
              </a:rPr>
              <a:t> в раннем возрасте и на этапе завершения дошкольного образования; </a:t>
            </a:r>
            <a:br>
              <a:rPr lang="ru-RU" sz="2400" dirty="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2770173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7400" y="1524000"/>
            <a:ext cx="6629400" cy="4572000"/>
          </a:xfrm>
        </p:spPr>
        <p:txBody>
          <a:bodyPr>
            <a:normAutofit/>
          </a:bodyPr>
          <a:lstStyle/>
          <a:p>
            <a:pPr>
              <a:lnSpc>
                <a:spcPct val="115000"/>
              </a:lnSpc>
            </a:pPr>
            <a:r>
              <a:rPr lang="ru-RU" sz="2800" b="1" dirty="0">
                <a:solidFill>
                  <a:srgbClr val="002060"/>
                </a:solidFill>
                <a:latin typeface="Times New Roman" pitchFamily="18" charset="0"/>
                <a:cs typeface="Times New Roman" pitchFamily="18" charset="0"/>
              </a:rPr>
              <a:t>Федеральная образовательная программа</a:t>
            </a:r>
            <a:r>
              <a:rPr lang="ru-RU" sz="2800" b="1" dirty="0">
                <a:latin typeface="Times New Roman"/>
                <a:ea typeface="Calibri"/>
                <a:cs typeface="Times New Roman"/>
              </a:rPr>
              <a:t> </a:t>
            </a:r>
            <a:r>
              <a:rPr lang="ru-RU" sz="2800" b="1" dirty="0">
                <a:solidFill>
                  <a:srgbClr val="002060"/>
                </a:solidFill>
                <a:latin typeface="Times New Roman"/>
                <a:ea typeface="Calibri"/>
                <a:cs typeface="Times New Roman"/>
              </a:rPr>
              <a:t>соответствует ФГОС ДО.</a:t>
            </a:r>
            <a:br>
              <a:rPr lang="ru-RU" sz="2400" dirty="0">
                <a:solidFill>
                  <a:srgbClr val="002060"/>
                </a:solidFill>
                <a:ea typeface="Calibri"/>
                <a:cs typeface="Times New Roman"/>
              </a:rPr>
            </a:br>
            <a:endParaRPr lang="ru-RU"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60886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1676400"/>
            <a:ext cx="7239000" cy="4648200"/>
          </a:xfrm>
        </p:spPr>
        <p:txBody>
          <a:bodyPr>
            <a:normAutofit/>
          </a:bodyPr>
          <a:lstStyle/>
          <a:p>
            <a:pPr>
              <a:lnSpc>
                <a:spcPct val="115000"/>
              </a:lnSpc>
            </a:pPr>
            <a:r>
              <a:rPr lang="ru-RU" sz="2800" b="1" dirty="0">
                <a:solidFill>
                  <a:srgbClr val="002060"/>
                </a:solidFill>
                <a:latin typeface="Times New Roman"/>
                <a:ea typeface="Calibri"/>
                <a:cs typeface="Times New Roman"/>
              </a:rPr>
              <a:t>Приказ Министерства просвещения Российской Федерации от 25.11.2022 № 1028 «Об утверждении федеральной образовательной программы дошкольного образования» (зарегистрирован 28.12.2022 № 71847):</a:t>
            </a:r>
            <a:br>
              <a:rPr lang="ru-RU" sz="2400" dirty="0">
                <a:solidFill>
                  <a:srgbClr val="002060"/>
                </a:solidFill>
                <a:ea typeface="Calibri"/>
                <a:cs typeface="Times New Roman"/>
              </a:rPr>
            </a:br>
            <a:endParaRPr lang="ru-RU" sz="2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9934781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143000"/>
            <a:ext cx="7239000" cy="5257800"/>
          </a:xfrm>
        </p:spPr>
        <p:txBody>
          <a:bodyPr>
            <a:normAutofit fontScale="90000"/>
          </a:bodyPr>
          <a:lstStyle/>
          <a:p>
            <a:r>
              <a:rPr lang="ru-RU" sz="2800" b="1" dirty="0">
                <a:solidFill>
                  <a:srgbClr val="002060"/>
                </a:solidFill>
                <a:latin typeface="Times New Roman" pitchFamily="18" charset="0"/>
                <a:cs typeface="Times New Roman" pitchFamily="18" charset="0"/>
              </a:rPr>
              <a:t>Основополагающие функции :</a:t>
            </a:r>
            <a:br>
              <a:rPr lang="ru-RU" sz="2800" b="1"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a:t>
            </a:r>
            <a:r>
              <a:rPr lang="ru-RU" sz="2000" dirty="0">
                <a:solidFill>
                  <a:srgbClr val="002060"/>
                </a:solidFill>
                <a:latin typeface="Times New Roman" pitchFamily="18" charset="0"/>
                <a:cs typeface="Times New Roman" pitchFamily="18" charset="0"/>
              </a:rPr>
              <a:t> Обучение и воспитание ребенка дошкольного возраста как </a:t>
            </a:r>
            <a:r>
              <a:rPr lang="ru-RU" sz="2000" b="1" dirty="0">
                <a:solidFill>
                  <a:srgbClr val="002060"/>
                </a:solidFill>
                <a:latin typeface="Times New Roman" pitchFamily="18" charset="0"/>
                <a:cs typeface="Times New Roman" pitchFamily="18" charset="0"/>
              </a:rPr>
              <a:t>Гражданина Российской Федерации</a:t>
            </a:r>
            <a:r>
              <a:rPr lang="ru-RU" sz="2000" dirty="0">
                <a:solidFill>
                  <a:srgbClr val="002060"/>
                </a:solidFill>
                <a:latin typeface="Times New Roman" pitchFamily="18" charset="0"/>
                <a:cs typeface="Times New Roman" pitchFamily="18" charset="0"/>
              </a:rPr>
              <a:t>, формирование основ его гражданской и культурной идентичности на соответствующем его возрасту содержании доступными средствами.</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 2.</a:t>
            </a:r>
            <a:r>
              <a:rPr lang="ru-RU" sz="2000" dirty="0">
                <a:solidFill>
                  <a:srgbClr val="002060"/>
                </a:solidFill>
                <a:latin typeface="Times New Roman" pitchFamily="18" charset="0"/>
                <a:cs typeface="Times New Roman" pitchFamily="18" charset="0"/>
              </a:rPr>
              <a:t> Создание </a:t>
            </a:r>
            <a:r>
              <a:rPr lang="ru-RU" sz="2000" b="1" dirty="0">
                <a:solidFill>
                  <a:srgbClr val="002060"/>
                </a:solidFill>
                <a:latin typeface="Times New Roman" pitchFamily="18" charset="0"/>
                <a:cs typeface="Times New Roman" pitchFamily="18" charset="0"/>
              </a:rPr>
              <a:t>единого ядра содержания дошкольного образования</a:t>
            </a:r>
            <a:r>
              <a:rPr lang="ru-RU" sz="2000" dirty="0">
                <a:solidFill>
                  <a:srgbClr val="002060"/>
                </a:solidFill>
                <a:latin typeface="Times New Roman" pitchFamily="18" charset="0"/>
                <a:cs typeface="Times New Roman" pitchFamily="18" charset="0"/>
              </a:rPr>
              <a:t> (далее – ДО), ориентированного на приобщение детей к традиционным нравственным и социокультурным ценностям российского народа, воспитание подрастающего поколения как знающего и уважающего историю и культуру своей семьи, большой и малой Родины.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3.</a:t>
            </a:r>
            <a:r>
              <a:rPr lang="ru-RU" sz="2000" dirty="0">
                <a:solidFill>
                  <a:srgbClr val="002060"/>
                </a:solidFill>
                <a:latin typeface="Times New Roman" pitchFamily="18" charset="0"/>
                <a:cs typeface="Times New Roman" pitchFamily="18" charset="0"/>
              </a:rPr>
              <a:t> Создание единого федерального образовательного пространства воспитания и обучения детей от рождения до поступления в начальную школу, обеспечивающего ребенку и его родителям (законным представителям) </a:t>
            </a:r>
            <a:r>
              <a:rPr lang="ru-RU" sz="2000" b="1" dirty="0">
                <a:solidFill>
                  <a:srgbClr val="002060"/>
                </a:solidFill>
                <a:latin typeface="Times New Roman" pitchFamily="18" charset="0"/>
                <a:cs typeface="Times New Roman" pitchFamily="18" charset="0"/>
              </a:rPr>
              <a:t>равные, качественные условия ДО</a:t>
            </a:r>
            <a:r>
              <a:rPr lang="ru-RU" sz="2000" dirty="0">
                <a:solidFill>
                  <a:srgbClr val="002060"/>
                </a:solidFill>
                <a:latin typeface="Times New Roman" pitchFamily="18" charset="0"/>
                <a:cs typeface="Times New Roman" pitchFamily="18" charset="0"/>
              </a:rPr>
              <a:t>, вне зависимости от места проживания» </a:t>
            </a:r>
            <a:br>
              <a:rPr lang="ru-RU" sz="2000" dirty="0">
                <a:solidFill>
                  <a:srgbClr val="002060"/>
                </a:solidFill>
                <a:latin typeface="Times New Roman" pitchFamily="18" charset="0"/>
                <a:cs typeface="Times New Roman" pitchFamily="18" charset="0"/>
              </a:rPr>
            </a:b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685522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1447800"/>
            <a:ext cx="7239000" cy="4876800"/>
          </a:xfrm>
        </p:spPr>
        <p:txBody>
          <a:bodyPr>
            <a:normAutofit/>
          </a:bodyPr>
          <a:lstStyle/>
          <a:p>
            <a:r>
              <a:rPr lang="ru-RU" sz="2000" dirty="0">
                <a:solidFill>
                  <a:srgbClr val="002060"/>
                </a:solidFill>
                <a:latin typeface="Times New Roman" pitchFamily="18" charset="0"/>
                <a:cs typeface="Times New Roman" pitchFamily="18" charset="0"/>
              </a:rPr>
              <a:t>«Федеральная программа определяет </a:t>
            </a:r>
            <a:r>
              <a:rPr lang="ru-RU" sz="2000" b="1" dirty="0">
                <a:solidFill>
                  <a:srgbClr val="002060"/>
                </a:solidFill>
                <a:latin typeface="Times New Roman" pitchFamily="18" charset="0"/>
                <a:cs typeface="Times New Roman" pitchFamily="18" charset="0"/>
              </a:rPr>
              <a:t>единые для Российской Федерации</a:t>
            </a:r>
            <a:r>
              <a:rPr lang="ru-RU" sz="2000" dirty="0">
                <a:solidFill>
                  <a:srgbClr val="002060"/>
                </a:solidFill>
                <a:latin typeface="Times New Roman" pitchFamily="18" charset="0"/>
                <a:cs typeface="Times New Roman" pitchFamily="18" charset="0"/>
              </a:rPr>
              <a:t> базовые </a:t>
            </a:r>
            <a:r>
              <a:rPr lang="ru-RU" sz="2000" b="1" dirty="0">
                <a:solidFill>
                  <a:srgbClr val="002060"/>
                </a:solidFill>
                <a:latin typeface="Times New Roman" pitchFamily="18" charset="0"/>
                <a:cs typeface="Times New Roman" pitchFamily="18" charset="0"/>
              </a:rPr>
              <a:t>объем и содержание ДО</a:t>
            </a:r>
            <a:r>
              <a:rPr lang="ru-RU" sz="2000" dirty="0">
                <a:solidFill>
                  <a:srgbClr val="002060"/>
                </a:solidFill>
                <a:latin typeface="Times New Roman" pitchFamily="18" charset="0"/>
                <a:cs typeface="Times New Roman" pitchFamily="18" charset="0"/>
              </a:rPr>
              <a:t>, осваиваемые обучающимися в организациях, осуществляющих образовательную деятельность (далее – ДОО), и </a:t>
            </a:r>
            <a:r>
              <a:rPr lang="ru-RU" sz="2000" b="1" dirty="0">
                <a:solidFill>
                  <a:srgbClr val="002060"/>
                </a:solidFill>
                <a:latin typeface="Times New Roman" pitchFamily="18" charset="0"/>
                <a:cs typeface="Times New Roman" pitchFamily="18" charset="0"/>
              </a:rPr>
              <a:t>планируемые результаты освоения образовательной программы»</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Содержание</a:t>
            </a:r>
            <a:r>
              <a:rPr lang="ru-RU" sz="2000" dirty="0">
                <a:solidFill>
                  <a:srgbClr val="002060"/>
                </a:solidFill>
                <a:latin typeface="Times New Roman" pitchFamily="18" charset="0"/>
                <a:cs typeface="Times New Roman" pitchFamily="18" charset="0"/>
              </a:rPr>
              <a:t> и </a:t>
            </a:r>
            <a:r>
              <a:rPr lang="ru-RU" sz="2000" b="1" dirty="0">
                <a:solidFill>
                  <a:srgbClr val="002060"/>
                </a:solidFill>
                <a:latin typeface="Times New Roman" pitchFamily="18" charset="0"/>
                <a:cs typeface="Times New Roman" pitchFamily="18" charset="0"/>
              </a:rPr>
              <a:t>планируемые образовательные результаты</a:t>
            </a:r>
            <a:r>
              <a:rPr lang="ru-RU" sz="2000" dirty="0">
                <a:solidFill>
                  <a:srgbClr val="002060"/>
                </a:solidFill>
                <a:latin typeface="Times New Roman" pitchFamily="18" charset="0"/>
                <a:cs typeface="Times New Roman" pitchFamily="18" charset="0"/>
              </a:rPr>
              <a:t>, заявленные в ФОП ДО, </a:t>
            </a:r>
            <a:r>
              <a:rPr lang="ru-RU" sz="2000" b="1" dirty="0">
                <a:solidFill>
                  <a:srgbClr val="002060"/>
                </a:solidFill>
                <a:latin typeface="Times New Roman" pitchFamily="18" charset="0"/>
                <a:cs typeface="Times New Roman" pitchFamily="18" charset="0"/>
              </a:rPr>
              <a:t>ОБЯЗАТЕЛЬНЫ для достижения в каждой ДОО.</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309014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990600"/>
            <a:ext cx="6858000" cy="4724400"/>
          </a:xfrm>
        </p:spPr>
        <p:txBody>
          <a:bodyPr>
            <a:normAutofit fontScale="90000"/>
          </a:bodyPr>
          <a:lstStyle/>
          <a:p>
            <a:r>
              <a:rPr lang="ru-RU" sz="2400" b="1" dirty="0">
                <a:solidFill>
                  <a:srgbClr val="002060"/>
                </a:solidFill>
                <a:latin typeface="Times New Roman" pitchFamily="18" charset="0"/>
                <a:cs typeface="Times New Roman" pitchFamily="18" charset="0"/>
              </a:rPr>
              <a:t>Особенности структуры ФОП  ДО</a:t>
            </a:r>
            <a:br>
              <a:rPr lang="ru-RU" sz="2400" b="1" dirty="0">
                <a:solidFill>
                  <a:srgbClr val="002060"/>
                </a:solidFill>
                <a:latin typeface="Times New Roman" pitchFamily="18" charset="0"/>
                <a:cs typeface="Times New Roman" pitchFamily="18" charset="0"/>
              </a:rPr>
            </a:br>
            <a:br>
              <a:rPr lang="ru-RU" sz="2400" b="1"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Структура ООП ДО: </a:t>
            </a:r>
            <a:r>
              <a:rPr lang="ru-RU" sz="2000" b="1" dirty="0">
                <a:solidFill>
                  <a:srgbClr val="002060"/>
                </a:solidFill>
                <a:latin typeface="Times New Roman" pitchFamily="18" charset="0"/>
                <a:cs typeface="Times New Roman" pitchFamily="18" charset="0"/>
              </a:rPr>
              <a:t>целевой, содержательный, организационный разделы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В целевом разделе</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Пояснительная записка: цель, задачи, принципы, подходы к формированию Программы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Планируемые результаты реализации Программы</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Педагогическая диагностика достижения планируемых результатов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В содержательном разделе</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Задачи и содержания образования (обучения и воспитания) по образовательным областям: социально-коммуникативное развитие; познавательное развитие; речевое развитие; художественно-эстетическое развитие; физическое развитие</a:t>
            </a: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47418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6400" y="1371600"/>
            <a:ext cx="6858000" cy="4953000"/>
          </a:xfrm>
        </p:spPr>
        <p:txBody>
          <a:bodyPr>
            <a:normAutofit fontScale="90000"/>
          </a:bodyPr>
          <a:lstStyle/>
          <a:p>
            <a:pPr algn="l"/>
            <a:r>
              <a:rPr lang="ru-RU" sz="2000" b="1" dirty="0">
                <a:solidFill>
                  <a:srgbClr val="002060"/>
                </a:solidFill>
                <a:latin typeface="Times New Roman" pitchFamily="18" charset="0"/>
                <a:cs typeface="Times New Roman" pitchFamily="18" charset="0"/>
              </a:rPr>
              <a:t>- Вариативные формы, способы, методы и средства реализации Программы;</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Особенности образовательной деятельности разных видов и культурных практик;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Способы и направления поддержки детской инициативы;</a:t>
            </a:r>
            <a:r>
              <a:rPr lang="ru-RU" sz="2000" dirty="0">
                <a:solidFill>
                  <a:srgbClr val="002060"/>
                </a:solidFill>
                <a:latin typeface="Times New Roman" pitchFamily="18" charset="0"/>
                <a:cs typeface="Times New Roman" pitchFamily="18" charset="0"/>
              </a:rPr>
              <a:t> Особенности взаимодействия педагогического коллектива с семьями обучающихся;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Направления и задачи коррекционно-развивающей работы.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Содержание коррекционно-развивающей работы на уровне ДОО; </a:t>
            </a:r>
            <a:r>
              <a:rPr lang="ru-RU" sz="2000" b="1" dirty="0">
                <a:solidFill>
                  <a:srgbClr val="002060"/>
                </a:solidFill>
                <a:latin typeface="Times New Roman" pitchFamily="18" charset="0"/>
                <a:cs typeface="Times New Roman" pitchFamily="18" charset="0"/>
              </a:rPr>
              <a:t>Федеральная рабочая программа воспитания</a:t>
            </a:r>
            <a:r>
              <a:rPr lang="ru-RU" sz="2000" b="1" dirty="0">
                <a:solidFill>
                  <a:srgbClr val="002060"/>
                </a:solidFill>
              </a:rPr>
              <a:t> </a:t>
            </a:r>
            <a:br>
              <a:rPr lang="ru-RU" sz="2000" dirty="0">
                <a:solidFill>
                  <a:srgbClr val="002060"/>
                </a:solidFill>
              </a:rPr>
            </a:br>
            <a:r>
              <a:rPr lang="ru-RU" sz="2000" b="1" dirty="0">
                <a:solidFill>
                  <a:srgbClr val="002060"/>
                </a:solidFill>
                <a:latin typeface="Times New Roman" pitchFamily="18" charset="0"/>
                <a:cs typeface="Times New Roman" pitchFamily="18" charset="0"/>
              </a:rPr>
              <a:t>В организационном разделе</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Психолого-педагогические условия реализации Программы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Особенности организации развивающей предметно-пространственной среды ;</a:t>
            </a:r>
            <a:br>
              <a:rPr lang="ru-RU" sz="2000" dirty="0">
                <a:solidFill>
                  <a:srgbClr val="002060"/>
                </a:solidFill>
                <a:latin typeface="Times New Roman" pitchFamily="18" charset="0"/>
                <a:cs typeface="Times New Roman" pitchFamily="18" charset="0"/>
              </a:rPr>
            </a:b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095183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685800"/>
            <a:ext cx="8077200" cy="5562600"/>
          </a:xfrm>
        </p:spPr>
        <p:txBody>
          <a:bodyPr>
            <a:normAutofit/>
          </a:bodyPr>
          <a:lstStyle/>
          <a:p>
            <a:r>
              <a:rPr lang="ru-RU" sz="2000" dirty="0">
                <a:solidFill>
                  <a:srgbClr val="002060"/>
                </a:solidFill>
                <a:latin typeface="Times New Roman" pitchFamily="18" charset="0"/>
                <a:cs typeface="Times New Roman" pitchFamily="18" charset="0"/>
              </a:rPr>
              <a:t>- Материально-техническое обеспечение Программы, обеспеченность методическими материалами и средствами обучения и воспитания;  </a:t>
            </a:r>
            <a:r>
              <a:rPr lang="ru-RU" sz="2000" b="1" dirty="0">
                <a:solidFill>
                  <a:srgbClr val="002060"/>
                </a:solidFill>
                <a:latin typeface="Times New Roman" pitchFamily="18" charset="0"/>
                <a:cs typeface="Times New Roman" pitchFamily="18" charset="0"/>
              </a:rPr>
              <a:t>Примерный перечень литературных, музыкальных, художественных, анимационных произведений для реализации Программы;</a:t>
            </a:r>
            <a:br>
              <a:rPr lang="ru-RU" sz="2000" b="1"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 </a:t>
            </a:r>
            <a:r>
              <a:rPr lang="ru-RU" sz="2000" dirty="0">
                <a:solidFill>
                  <a:srgbClr val="002060"/>
                </a:solidFill>
                <a:latin typeface="Times New Roman" pitchFamily="18" charset="0"/>
                <a:cs typeface="Times New Roman" pitchFamily="18" charset="0"/>
              </a:rPr>
              <a:t>-Кадровые условия реализации Программы;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Примерный режим и распорядок дня в дошкольных группах; </a:t>
            </a:r>
            <a:r>
              <a:rPr lang="ru-RU" sz="2000" b="1" dirty="0">
                <a:solidFill>
                  <a:srgbClr val="002060"/>
                </a:solidFill>
                <a:latin typeface="Times New Roman" pitchFamily="18" charset="0"/>
                <a:cs typeface="Times New Roman" pitchFamily="18" charset="0"/>
              </a:rPr>
              <a:t>Федеральный календарный план воспитательной.</a:t>
            </a:r>
          </a:p>
        </p:txBody>
      </p:sp>
    </p:spTree>
    <p:extLst>
      <p:ext uri="{BB962C8B-B14F-4D97-AF65-F5344CB8AC3E}">
        <p14:creationId xmlns:p14="http://schemas.microsoft.com/office/powerpoint/2010/main" val="3623676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0600" y="1295400"/>
            <a:ext cx="7696200" cy="5029200"/>
          </a:xfrm>
        </p:spPr>
        <p:txBody>
          <a:bodyPr>
            <a:normAutofit/>
          </a:bodyPr>
          <a:lstStyle/>
          <a:p>
            <a:r>
              <a:rPr lang="ru-RU" sz="2800" b="1" dirty="0">
                <a:solidFill>
                  <a:srgbClr val="002060"/>
                </a:solidFill>
                <a:latin typeface="Times New Roman" pitchFamily="18" charset="0"/>
                <a:cs typeface="Times New Roman" pitchFamily="18" charset="0"/>
              </a:rPr>
              <a:t>Цель ФОП ДО: </a:t>
            </a:r>
            <a:r>
              <a:rPr lang="ru-RU" sz="2800" dirty="0">
                <a:solidFill>
                  <a:srgbClr val="002060"/>
                </a:solidFill>
                <a:latin typeface="Times New Roman" pitchFamily="18" charset="0"/>
                <a:cs typeface="Times New Roman" pitchFamily="18" charset="0"/>
              </a:rPr>
              <a:t> </a:t>
            </a:r>
            <a:br>
              <a:rPr lang="ru-RU" sz="28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разностороннее развитие в период дошкольного детства с учетом возрастных и индивидуальных особенностей на основе духовно-нравственных ценностей российского народа (жизнь, достоинство, права и свободы человека, патриотизм, гражданственность, служение Отечеству, и ответственность за его судьбу,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 исторических и национально-культурных традиций </a:t>
            </a:r>
            <a:br>
              <a:rPr lang="ru-RU" sz="2000" b="1" dirty="0"/>
            </a:b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773360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143000"/>
            <a:ext cx="7315200" cy="4953000"/>
          </a:xfrm>
        </p:spPr>
        <p:txBody>
          <a:bodyPr/>
          <a:lstStyle/>
          <a:p>
            <a:r>
              <a:rPr lang="ru-RU" b="1" dirty="0">
                <a:solidFill>
                  <a:srgbClr val="002060"/>
                </a:solidFill>
                <a:latin typeface="Times New Roman"/>
                <a:ea typeface="Calibri"/>
              </a:rPr>
              <a:t>1 сентября 2023 года должна вступить в силу новая Федеральная образовательная программа дошкольного образования, проект которой Министерство просвещения представило в ноябре. </a:t>
            </a:r>
            <a:endParaRPr lang="ru-RU" dirty="0">
              <a:solidFill>
                <a:srgbClr val="002060"/>
              </a:solidFill>
            </a:endParaRPr>
          </a:p>
        </p:txBody>
      </p:sp>
    </p:spTree>
    <p:extLst>
      <p:ext uri="{BB962C8B-B14F-4D97-AF65-F5344CB8AC3E}">
        <p14:creationId xmlns:p14="http://schemas.microsoft.com/office/powerpoint/2010/main" val="357899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0124" y="1371600"/>
            <a:ext cx="7467600" cy="5791200"/>
          </a:xfrm>
        </p:spPr>
        <p:txBody>
          <a:bodyPr>
            <a:normAutofit fontScale="90000"/>
          </a:bodyPr>
          <a:lstStyle/>
          <a:p>
            <a:pPr lvl="0"/>
            <a:r>
              <a:rPr lang="ru-RU" sz="3100" b="1" dirty="0">
                <a:solidFill>
                  <a:srgbClr val="002060"/>
                </a:solidFill>
                <a:latin typeface="Times New Roman" pitchFamily="18" charset="0"/>
                <a:cs typeface="Times New Roman" pitchFamily="18" charset="0"/>
              </a:rPr>
              <a:t>Задачи ФОП ДО (новое):</a:t>
            </a:r>
            <a:br>
              <a:rPr lang="ru-RU" sz="2400" dirty="0">
                <a:solidFill>
                  <a:srgbClr val="002060"/>
                </a:solidFill>
                <a:latin typeface="Times New Roman" pitchFamily="18" charset="0"/>
                <a:cs typeface="Times New Roman" pitchFamily="18" charset="0"/>
              </a:rPr>
            </a:br>
            <a:r>
              <a:rPr lang="ru-RU" sz="2400" dirty="0">
                <a:solidFill>
                  <a:srgbClr val="002060"/>
                </a:solidFill>
                <a:latin typeface="Times New Roman" pitchFamily="18" charset="0"/>
                <a:cs typeface="Times New Roman" pitchFamily="18" charset="0"/>
              </a:rPr>
              <a:t>1. Обеспечить </a:t>
            </a:r>
            <a:r>
              <a:rPr lang="ru-RU" sz="2400" b="1" dirty="0">
                <a:solidFill>
                  <a:srgbClr val="002060"/>
                </a:solidFill>
                <a:latin typeface="Times New Roman" pitchFamily="18" charset="0"/>
                <a:cs typeface="Times New Roman" pitchFamily="18" charset="0"/>
              </a:rPr>
              <a:t>единые</a:t>
            </a:r>
            <a:r>
              <a:rPr lang="ru-RU" sz="2400" dirty="0">
                <a:solidFill>
                  <a:srgbClr val="002060"/>
                </a:solidFill>
                <a:latin typeface="Times New Roman" pitchFamily="18" charset="0"/>
                <a:cs typeface="Times New Roman" pitchFamily="18" charset="0"/>
              </a:rPr>
              <a:t> для России </a:t>
            </a:r>
            <a:r>
              <a:rPr lang="ru-RU" sz="2400" b="1" dirty="0">
                <a:solidFill>
                  <a:srgbClr val="002060"/>
                </a:solidFill>
                <a:latin typeface="Times New Roman" pitchFamily="18" charset="0"/>
                <a:cs typeface="Times New Roman" pitchFamily="18" charset="0"/>
              </a:rPr>
              <a:t>содержание</a:t>
            </a:r>
            <a:r>
              <a:rPr lang="ru-RU" sz="2400" dirty="0">
                <a:solidFill>
                  <a:srgbClr val="002060"/>
                </a:solidFill>
                <a:latin typeface="Times New Roman" pitchFamily="18" charset="0"/>
                <a:cs typeface="Times New Roman" pitchFamily="18" charset="0"/>
              </a:rPr>
              <a:t> дошкольного образования </a:t>
            </a:r>
            <a:r>
              <a:rPr lang="ru-RU" sz="2400" b="1" dirty="0">
                <a:solidFill>
                  <a:srgbClr val="002060"/>
                </a:solidFill>
                <a:latin typeface="Times New Roman" pitchFamily="18" charset="0"/>
                <a:cs typeface="Times New Roman" pitchFamily="18" charset="0"/>
              </a:rPr>
              <a:t>планируемые результаты</a:t>
            </a:r>
            <a:r>
              <a:rPr lang="ru-RU" sz="2400" dirty="0">
                <a:solidFill>
                  <a:srgbClr val="002060"/>
                </a:solidFill>
                <a:latin typeface="Times New Roman" pitchFamily="18" charset="0"/>
                <a:cs typeface="Times New Roman" pitchFamily="18" charset="0"/>
              </a:rPr>
              <a:t> освоения образовательной программы</a:t>
            </a:r>
            <a:br>
              <a:rPr lang="ru-RU" sz="2400" dirty="0">
                <a:solidFill>
                  <a:srgbClr val="002060"/>
                </a:solidFill>
                <a:latin typeface="Times New Roman" pitchFamily="18" charset="0"/>
                <a:cs typeface="Times New Roman" pitchFamily="18" charset="0"/>
              </a:rPr>
            </a:br>
            <a:r>
              <a:rPr lang="ru-RU" sz="2400" dirty="0">
                <a:solidFill>
                  <a:srgbClr val="002060"/>
                </a:solidFill>
                <a:latin typeface="Times New Roman" pitchFamily="18" charset="0"/>
                <a:cs typeface="Times New Roman" pitchFamily="18" charset="0"/>
              </a:rPr>
              <a:t>2. Приобщать детей в соответствии с возрастными особенностями </a:t>
            </a:r>
            <a:r>
              <a:rPr lang="ru-RU" sz="2400" b="1" dirty="0">
                <a:solidFill>
                  <a:srgbClr val="002060"/>
                </a:solidFill>
                <a:latin typeface="Times New Roman" pitchFamily="18" charset="0"/>
                <a:cs typeface="Times New Roman" pitchFamily="18" charset="0"/>
              </a:rPr>
              <a:t>к базовым ценностям российского народа, создание условий для формирования ценностного отношения к окружающему миру, становления опыта действий и поступков на основе осмысления ценностей;</a:t>
            </a:r>
            <a:br>
              <a:rPr lang="ru-RU" sz="2400" dirty="0">
                <a:solidFill>
                  <a:srgbClr val="002060"/>
                </a:solidFill>
                <a:latin typeface="Times New Roman" pitchFamily="18" charset="0"/>
                <a:cs typeface="Times New Roman" pitchFamily="18" charset="0"/>
              </a:rPr>
            </a:br>
            <a:r>
              <a:rPr lang="ru-RU" sz="2400" dirty="0">
                <a:solidFill>
                  <a:srgbClr val="002060"/>
                </a:solidFill>
                <a:latin typeface="Times New Roman" pitchFamily="18" charset="0"/>
                <a:cs typeface="Times New Roman" pitchFamily="18" charset="0"/>
              </a:rPr>
              <a:t>3. Обеспечить </a:t>
            </a:r>
            <a:r>
              <a:rPr lang="ru-RU" sz="2400" b="1" dirty="0">
                <a:solidFill>
                  <a:srgbClr val="002060"/>
                </a:solidFill>
                <a:latin typeface="Times New Roman" pitchFamily="18" charset="0"/>
                <a:cs typeface="Times New Roman" pitchFamily="18" charset="0"/>
              </a:rPr>
              <a:t>достижение детьми на этапе завершения ДО уровня развития, необходимого и достаточного для успешного освоения</a:t>
            </a:r>
            <a:r>
              <a:rPr lang="ru-RU" sz="2400" dirty="0">
                <a:solidFill>
                  <a:srgbClr val="002060"/>
                </a:solidFill>
                <a:latin typeface="Times New Roman" pitchFamily="18" charset="0"/>
                <a:cs typeface="Times New Roman" pitchFamily="18" charset="0"/>
              </a:rPr>
              <a:t> ими образовательных программ начального общего образования</a:t>
            </a:r>
            <a:br>
              <a:rPr lang="ru-RU" sz="2400" dirty="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510714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447800"/>
            <a:ext cx="7239000" cy="4876800"/>
          </a:xfrm>
        </p:spPr>
        <p:txBody>
          <a:bodyPr>
            <a:normAutofit fontScale="90000"/>
          </a:bodyPr>
          <a:lstStyle/>
          <a:p>
            <a:r>
              <a:rPr lang="ru-RU" sz="2000" b="1" dirty="0">
                <a:solidFill>
                  <a:srgbClr val="002060"/>
                </a:solidFill>
                <a:latin typeface="Times New Roman" pitchFamily="18" charset="0"/>
                <a:cs typeface="Times New Roman" pitchFamily="18" charset="0"/>
              </a:rPr>
              <a:t>Принципы ФОП ДО: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Ребенок </a:t>
            </a:r>
            <a:r>
              <a:rPr lang="ru-RU" sz="2000" dirty="0">
                <a:solidFill>
                  <a:srgbClr val="002060"/>
                </a:solidFill>
                <a:latin typeface="Times New Roman" pitchFamily="18" charset="0"/>
                <a:cs typeface="Times New Roman" pitchFamily="18" charset="0"/>
              </a:rPr>
              <a:t>– участник образовательных отношений, который полноценно проживает все этапы детства.</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Педагоги должны:</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выстраивать образовательную деятельность на основе индивидуальных особенностей каждого ребенка;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обеспечивать сотрудничество родителей и детей, совершеннолетних членов семьи, которые принимают участие в их воспитании;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поддерживать инициативу детей в различных видах деятельности</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приобщать их к социокультурным нормам, традициям семьи, общества и государства;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формировать познавательные интересы и  познавательные действия в различных видах деятельности;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учитывать этнокультурную ситуацию развития детей;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обеспечивать возрастную адекватность дошкольного образования, когда условия, требования, методы соответствуют возрасту и особенностям развития детей;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организовывать сотрудничество ДОО с семьей</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368829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1676400"/>
            <a:ext cx="7315200" cy="4572000"/>
          </a:xfrm>
        </p:spPr>
        <p:txBody>
          <a:bodyPr>
            <a:normAutofit/>
          </a:bodyPr>
          <a:lstStyle/>
          <a:p>
            <a:r>
              <a:rPr lang="ru-RU" sz="2000" b="1" dirty="0">
                <a:solidFill>
                  <a:srgbClr val="002060"/>
                </a:solidFill>
                <a:latin typeface="Times New Roman" pitchFamily="18" charset="0"/>
                <a:cs typeface="Times New Roman" pitchFamily="18" charset="0"/>
              </a:rPr>
              <a:t>Планируемые результаты</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Характеристики возможных достижений ребенка*  даны детально.</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В младенческом возрасте – </a:t>
            </a:r>
            <a:r>
              <a:rPr lang="ru-RU" sz="2000" u="sng" dirty="0">
                <a:solidFill>
                  <a:srgbClr val="002060"/>
                </a:solidFill>
                <a:latin typeface="Times New Roman" pitchFamily="18" charset="0"/>
                <a:cs typeface="Times New Roman" pitchFamily="18" charset="0"/>
                <a:hlinkClick r:id="rId2"/>
              </a:rPr>
              <a:t>к одному году</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В раннем возрасте – </a:t>
            </a:r>
            <a:r>
              <a:rPr lang="ru-RU" sz="2000" u="sng" dirty="0">
                <a:solidFill>
                  <a:srgbClr val="002060"/>
                </a:solidFill>
                <a:latin typeface="Times New Roman" pitchFamily="18" charset="0"/>
                <a:cs typeface="Times New Roman" pitchFamily="18" charset="0"/>
                <a:hlinkClick r:id="rId3"/>
              </a:rPr>
              <a:t>к трем годам</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В дошкольном возрасте: к </a:t>
            </a:r>
            <a:r>
              <a:rPr lang="ru-RU" sz="2000" u="sng" dirty="0">
                <a:solidFill>
                  <a:srgbClr val="002060"/>
                </a:solidFill>
                <a:latin typeface="Times New Roman" pitchFamily="18" charset="0"/>
                <a:cs typeface="Times New Roman" pitchFamily="18" charset="0"/>
                <a:hlinkClick r:id="rId4"/>
              </a:rPr>
              <a:t>четырем годам</a:t>
            </a:r>
            <a:r>
              <a:rPr lang="ru-RU" sz="2000" dirty="0">
                <a:solidFill>
                  <a:srgbClr val="002060"/>
                </a:solidFill>
                <a:latin typeface="Times New Roman" pitchFamily="18" charset="0"/>
                <a:cs typeface="Times New Roman" pitchFamily="18" charset="0"/>
              </a:rPr>
              <a:t>, </a:t>
            </a:r>
            <a:r>
              <a:rPr lang="ru-RU" sz="2000" u="sng" dirty="0">
                <a:solidFill>
                  <a:srgbClr val="002060"/>
                </a:solidFill>
                <a:latin typeface="Times New Roman" pitchFamily="18" charset="0"/>
                <a:cs typeface="Times New Roman" pitchFamily="18" charset="0"/>
                <a:hlinkClick r:id="rId5"/>
              </a:rPr>
              <a:t>пяти годам</a:t>
            </a:r>
            <a:r>
              <a:rPr lang="ru-RU" sz="2000" dirty="0">
                <a:solidFill>
                  <a:srgbClr val="002060"/>
                </a:solidFill>
                <a:latin typeface="Times New Roman" pitchFamily="18" charset="0"/>
                <a:cs typeface="Times New Roman" pitchFamily="18" charset="0"/>
              </a:rPr>
              <a:t>, </a:t>
            </a:r>
            <a:r>
              <a:rPr lang="ru-RU" sz="2000" u="sng" dirty="0">
                <a:solidFill>
                  <a:srgbClr val="002060"/>
                </a:solidFill>
                <a:latin typeface="Times New Roman" pitchFamily="18" charset="0"/>
                <a:cs typeface="Times New Roman" pitchFamily="18" charset="0"/>
                <a:hlinkClick r:id="rId6"/>
              </a:rPr>
              <a:t>шести годам</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К концу дошкольного возраста – </a:t>
            </a:r>
            <a:r>
              <a:rPr lang="ru-RU" sz="2000" u="sng" dirty="0">
                <a:solidFill>
                  <a:srgbClr val="002060"/>
                </a:solidFill>
                <a:latin typeface="Times New Roman" pitchFamily="18" charset="0"/>
                <a:cs typeface="Times New Roman" pitchFamily="18" charset="0"/>
                <a:hlinkClick r:id="rId7"/>
              </a:rPr>
              <a:t>на этапе завершения освоения</a:t>
            </a:r>
            <a:br>
              <a:rPr lang="ru-RU" sz="2000" u="sng"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Планируемые результаты в младенческом, раннем, дошкольном возрасте (к 4-м, к 5- </a:t>
            </a:r>
            <a:r>
              <a:rPr lang="ru-RU" sz="2000" dirty="0" err="1">
                <a:solidFill>
                  <a:srgbClr val="002060"/>
                </a:solidFill>
                <a:latin typeface="Times New Roman" pitchFamily="18" charset="0"/>
                <a:cs typeface="Times New Roman" pitchFamily="18" charset="0"/>
              </a:rPr>
              <a:t>ти</a:t>
            </a:r>
            <a:r>
              <a:rPr lang="ru-RU" sz="2000" dirty="0">
                <a:solidFill>
                  <a:srgbClr val="002060"/>
                </a:solidFill>
                <a:latin typeface="Times New Roman" pitchFamily="18" charset="0"/>
                <a:cs typeface="Times New Roman" pitchFamily="18" charset="0"/>
              </a:rPr>
              <a:t>, к 6-ти годам) и к моменту завершения освоения ФОП </a:t>
            </a:r>
            <a:r>
              <a:rPr lang="ru-RU" sz="2000" b="1" dirty="0">
                <a:solidFill>
                  <a:srgbClr val="002060"/>
                </a:solidFill>
                <a:latin typeface="Times New Roman" pitchFamily="18" charset="0"/>
                <a:cs typeface="Times New Roman" pitchFamily="18" charset="0"/>
              </a:rPr>
              <a:t>представлены, дополнены и конкретизированы,</a:t>
            </a:r>
            <a:r>
              <a:rPr lang="ru-RU" sz="2000" dirty="0">
                <a:solidFill>
                  <a:srgbClr val="002060"/>
                </a:solidFill>
                <a:latin typeface="Times New Roman" pitchFamily="18" charset="0"/>
                <a:cs typeface="Times New Roman" pitchFamily="18" charset="0"/>
              </a:rPr>
              <a:t> с учетом цели и задач дошкольного образования;</a:t>
            </a:r>
          </a:p>
        </p:txBody>
      </p:sp>
    </p:spTree>
    <p:extLst>
      <p:ext uri="{BB962C8B-B14F-4D97-AF65-F5344CB8AC3E}">
        <p14:creationId xmlns:p14="http://schemas.microsoft.com/office/powerpoint/2010/main" val="26964529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2162"/>
          </a:xfrm>
        </p:spPr>
        <p:txBody>
          <a:bodyPr>
            <a:normAutofit/>
          </a:bodyPr>
          <a:lstStyle/>
          <a:p>
            <a:r>
              <a:rPr lang="ru-RU" sz="3200" b="1" dirty="0">
                <a:solidFill>
                  <a:srgbClr val="002060"/>
                </a:solidFill>
                <a:latin typeface="Times New Roman" pitchFamily="18" charset="0"/>
                <a:cs typeface="Times New Roman" pitchFamily="18" charset="0"/>
              </a:rPr>
              <a:t>Педагогическая диагностика</a:t>
            </a:r>
          </a:p>
        </p:txBody>
      </p:sp>
      <p:sp>
        <p:nvSpPr>
          <p:cNvPr id="3" name="Объект 2"/>
          <p:cNvSpPr>
            <a:spLocks noGrp="1"/>
          </p:cNvSpPr>
          <p:nvPr>
            <p:ph idx="1"/>
          </p:nvPr>
        </p:nvSpPr>
        <p:spPr>
          <a:xfrm>
            <a:off x="1219200" y="1219200"/>
            <a:ext cx="7391400" cy="4906963"/>
          </a:xfrm>
        </p:spPr>
        <p:txBody>
          <a:bodyPr>
            <a:normAutofit/>
          </a:bodyPr>
          <a:lstStyle/>
          <a:p>
            <a:pPr lvl="0"/>
            <a:r>
              <a:rPr lang="ru-RU" sz="2000" dirty="0">
                <a:solidFill>
                  <a:srgbClr val="002060"/>
                </a:solidFill>
                <a:latin typeface="Times New Roman" pitchFamily="18" charset="0"/>
                <a:cs typeface="Times New Roman" pitchFamily="18" charset="0"/>
              </a:rPr>
              <a:t>Педагогическая диагностика достижения планируемых результатов ФОП ДО направлена </a:t>
            </a:r>
            <a:r>
              <a:rPr lang="ru-RU" sz="2000" b="1" dirty="0">
                <a:solidFill>
                  <a:srgbClr val="002060"/>
                </a:solidFill>
                <a:latin typeface="Times New Roman" pitchFamily="18" charset="0"/>
                <a:cs typeface="Times New Roman" pitchFamily="18" charset="0"/>
              </a:rPr>
              <a:t>на изучение деятельностных умений ребенка, его интересов, предпочтений, склонностей, личностных особенностей, способов взаимодействия со взрослыми и сверстниками</a:t>
            </a:r>
            <a:r>
              <a:rPr lang="ru-RU" sz="2000" dirty="0">
                <a:solidFill>
                  <a:srgbClr val="002060"/>
                </a:solidFill>
                <a:latin typeface="Times New Roman" pitchFamily="18" charset="0"/>
                <a:cs typeface="Times New Roman" pitchFamily="18" charset="0"/>
              </a:rPr>
              <a:t> </a:t>
            </a:r>
          </a:p>
          <a:p>
            <a:pPr lvl="0"/>
            <a:r>
              <a:rPr lang="ru-RU" sz="2000" dirty="0">
                <a:solidFill>
                  <a:srgbClr val="002060"/>
                </a:solidFill>
                <a:latin typeface="Times New Roman" pitchFamily="18" charset="0"/>
                <a:cs typeface="Times New Roman" pitchFamily="18" charset="0"/>
              </a:rPr>
              <a:t>Цели педагогической диагностики, а также особенности ее проведения (основные формы, методы) определяются ФГОС ДО (п.3.2.3 и п. 4.6).</a:t>
            </a:r>
          </a:p>
          <a:p>
            <a:pPr marL="0" indent="0">
              <a:buNone/>
            </a:pPr>
            <a:r>
              <a:rPr lang="ru-RU" sz="2000" b="1" dirty="0">
                <a:solidFill>
                  <a:srgbClr val="002060"/>
                </a:solidFill>
                <a:latin typeface="Times New Roman" pitchFamily="18" charset="0"/>
                <a:cs typeface="Times New Roman" pitchFamily="18" charset="0"/>
              </a:rPr>
              <a:t>Периодичность проведения диагностики, способ и форма фиксации результатов определяется ДОО</a:t>
            </a:r>
            <a:r>
              <a:rPr lang="ru-RU" sz="2000" dirty="0">
                <a:solidFill>
                  <a:srgbClr val="002060"/>
                </a:solidFill>
                <a:latin typeface="Times New Roman" pitchFamily="18" charset="0"/>
                <a:cs typeface="Times New Roman" pitchFamily="18" charset="0"/>
              </a:rPr>
              <a:t>. В ФОП </a:t>
            </a:r>
            <a:r>
              <a:rPr lang="ru-RU" sz="2000" b="1" dirty="0">
                <a:solidFill>
                  <a:srgbClr val="002060"/>
                </a:solidFill>
                <a:latin typeface="Times New Roman" pitchFamily="18" charset="0"/>
                <a:cs typeface="Times New Roman" pitchFamily="18" charset="0"/>
              </a:rPr>
              <a:t>уточнена оптимальная периодичность</a:t>
            </a:r>
            <a:r>
              <a:rPr lang="ru-RU" sz="2000" dirty="0">
                <a:solidFill>
                  <a:srgbClr val="002060"/>
                </a:solidFill>
                <a:latin typeface="Times New Roman" pitchFamily="18" charset="0"/>
                <a:cs typeface="Times New Roman" pitchFamily="18" charset="0"/>
              </a:rPr>
              <a:t> – дважды в года (стартовая, с учетом адаптационно периода, и заключительная на этапе освоения содержания программы возрастной группой). </a:t>
            </a:r>
          </a:p>
        </p:txBody>
      </p:sp>
    </p:spTree>
    <p:extLst>
      <p:ext uri="{BB962C8B-B14F-4D97-AF65-F5344CB8AC3E}">
        <p14:creationId xmlns:p14="http://schemas.microsoft.com/office/powerpoint/2010/main" val="1683014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normAutofit/>
          </a:bodyPr>
          <a:lstStyle/>
          <a:p>
            <a:r>
              <a:rPr lang="ru-RU" sz="2400" b="1" dirty="0">
                <a:solidFill>
                  <a:srgbClr val="002060"/>
                </a:solidFill>
                <a:latin typeface="Times New Roman" pitchFamily="18" charset="0"/>
                <a:cs typeface="Times New Roman" pitchFamily="18" charset="0"/>
              </a:rPr>
              <a:t>Результаты педагогической диагностики </a:t>
            </a:r>
            <a:r>
              <a:rPr lang="ru-RU" sz="2400" dirty="0">
                <a:solidFill>
                  <a:srgbClr val="002060"/>
                </a:solidFill>
                <a:latin typeface="Times New Roman" pitchFamily="18" charset="0"/>
                <a:cs typeface="Times New Roman" pitchFamily="18" charset="0"/>
              </a:rPr>
              <a:t>(мониторинга) могут использоваться исключительно для решения следующих образовательных задач:</a:t>
            </a:r>
            <a:br>
              <a:rPr lang="ru-RU" sz="2400" dirty="0">
                <a:solidFill>
                  <a:srgbClr val="002060"/>
                </a:solidFill>
                <a:latin typeface="Times New Roman" pitchFamily="18" charset="0"/>
                <a:cs typeface="Times New Roman" pitchFamily="18" charset="0"/>
              </a:rPr>
            </a:br>
            <a:r>
              <a:rPr lang="ru-RU" sz="2400" dirty="0">
                <a:solidFill>
                  <a:srgbClr val="002060"/>
                </a:solidFill>
                <a:latin typeface="Times New Roman" pitchFamily="18" charset="0"/>
                <a:cs typeface="Times New Roman" pitchFamily="18" charset="0"/>
              </a:rPr>
              <a:t>1) индивидуализации образования (в том числе поддержки ребёнка, построения его образовательной траектории или профессиональной коррекции особенностей его развития);</a:t>
            </a:r>
            <a:br>
              <a:rPr lang="ru-RU" sz="2400" dirty="0">
                <a:solidFill>
                  <a:srgbClr val="002060"/>
                </a:solidFill>
                <a:latin typeface="Times New Roman" pitchFamily="18" charset="0"/>
                <a:cs typeface="Times New Roman" pitchFamily="18" charset="0"/>
              </a:rPr>
            </a:br>
            <a:r>
              <a:rPr lang="ru-RU" sz="2400" dirty="0">
                <a:solidFill>
                  <a:srgbClr val="002060"/>
                </a:solidFill>
                <a:latin typeface="Times New Roman" pitchFamily="18" charset="0"/>
                <a:cs typeface="Times New Roman" pitchFamily="18" charset="0"/>
              </a:rPr>
              <a:t>2) оптимизации работы с группой детей</a:t>
            </a:r>
          </a:p>
        </p:txBody>
      </p:sp>
    </p:spTree>
    <p:extLst>
      <p:ext uri="{BB962C8B-B14F-4D97-AF65-F5344CB8AC3E}">
        <p14:creationId xmlns:p14="http://schemas.microsoft.com/office/powerpoint/2010/main" val="3163666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000" b="1" dirty="0">
                <a:solidFill>
                  <a:srgbClr val="002060"/>
                </a:solidFill>
                <a:latin typeface="Times New Roman" pitchFamily="18" charset="0"/>
                <a:cs typeface="Times New Roman" pitchFamily="18" charset="0"/>
              </a:rPr>
              <a:t>Проведение психологической диагностики определяется положениями ФГОС ДО (п. 3.2.3) Психологическая диагностика</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92500" lnSpcReduction="20000"/>
          </a:bodyPr>
          <a:lstStyle/>
          <a:p>
            <a:pPr lvl="0"/>
            <a:r>
              <a:rPr lang="ru-RU" sz="2000" b="1" dirty="0">
                <a:solidFill>
                  <a:srgbClr val="002060"/>
                </a:solidFill>
                <a:latin typeface="Times New Roman" pitchFamily="18" charset="0"/>
                <a:cs typeface="Times New Roman" pitchFamily="18" charset="0"/>
              </a:rPr>
              <a:t>Цель</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психологической диагностики</a:t>
            </a:r>
            <a:r>
              <a:rPr lang="ru-RU" sz="2000" dirty="0">
                <a:solidFill>
                  <a:srgbClr val="002060"/>
                </a:solidFill>
                <a:latin typeface="Times New Roman" pitchFamily="18" charset="0"/>
                <a:cs typeface="Times New Roman" pitchFamily="18" charset="0"/>
              </a:rPr>
              <a:t> – выявить и изучить индивидуально-психологические особенности детей, причины трудностей в освоении образовательной программы.</a:t>
            </a:r>
          </a:p>
          <a:p>
            <a:pPr lvl="0"/>
            <a:r>
              <a:rPr lang="ru-RU" sz="2000" b="1" dirty="0">
                <a:solidFill>
                  <a:srgbClr val="002060"/>
                </a:solidFill>
                <a:latin typeface="Times New Roman" pitchFamily="18" charset="0"/>
                <a:cs typeface="Times New Roman" pitchFamily="18" charset="0"/>
              </a:rPr>
              <a:t>Кто проводит:</a:t>
            </a:r>
            <a:r>
              <a:rPr lang="ru-RU" sz="2000" dirty="0">
                <a:solidFill>
                  <a:srgbClr val="002060"/>
                </a:solidFill>
                <a:latin typeface="Times New Roman" pitchFamily="18" charset="0"/>
                <a:cs typeface="Times New Roman" pitchFamily="18" charset="0"/>
              </a:rPr>
              <a:t> квалифицированные специалисты – педагоги-психологи, психологи.</a:t>
            </a:r>
          </a:p>
          <a:p>
            <a:pPr lvl="0"/>
            <a:r>
              <a:rPr lang="ru-RU" sz="2000" b="1" dirty="0">
                <a:solidFill>
                  <a:srgbClr val="002060"/>
                </a:solidFill>
                <a:latin typeface="Times New Roman" pitchFamily="18" charset="0"/>
                <a:cs typeface="Times New Roman" pitchFamily="18" charset="0"/>
              </a:rPr>
              <a:t>Какие условия:</a:t>
            </a:r>
            <a:r>
              <a:rPr lang="ru-RU" sz="2000" dirty="0">
                <a:solidFill>
                  <a:srgbClr val="002060"/>
                </a:solidFill>
                <a:latin typeface="Times New Roman" pitchFamily="18" charset="0"/>
                <a:cs typeface="Times New Roman" pitchFamily="18" charset="0"/>
              </a:rPr>
              <a:t> ребенок участвует в психологической диагностике только с согласия родителей или законных представителей.</a:t>
            </a:r>
          </a:p>
          <a:p>
            <a:pPr lvl="0"/>
            <a:r>
              <a:rPr lang="ru-RU" sz="2000" b="1" dirty="0">
                <a:solidFill>
                  <a:srgbClr val="002060"/>
                </a:solidFill>
                <a:latin typeface="Times New Roman" pitchFamily="18" charset="0"/>
                <a:cs typeface="Times New Roman" pitchFamily="18" charset="0"/>
              </a:rPr>
              <a:t>Как использовать результаты:</a:t>
            </a:r>
            <a:r>
              <a:rPr lang="ru-RU" sz="2000" dirty="0">
                <a:solidFill>
                  <a:srgbClr val="002060"/>
                </a:solidFill>
                <a:latin typeface="Times New Roman" pitchFamily="18" charset="0"/>
                <a:cs typeface="Times New Roman" pitchFamily="18" charset="0"/>
              </a:rPr>
              <a:t> по результатам психологической диагностики специалисты организуют психологическое сопровождение и адресную психологическую помощь детям.</a:t>
            </a:r>
          </a:p>
          <a:p>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16251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rmAutofit/>
          </a:bodyPr>
          <a:lstStyle/>
          <a:p>
            <a:r>
              <a:rPr lang="ru-RU" sz="2000" b="1" dirty="0">
                <a:solidFill>
                  <a:srgbClr val="002060"/>
                </a:solidFill>
                <a:latin typeface="Times New Roman" pitchFamily="18" charset="0"/>
                <a:cs typeface="Times New Roman" pitchFamily="18" charset="0"/>
              </a:rPr>
              <a:t>Содержательный раздел</a:t>
            </a:r>
          </a:p>
        </p:txBody>
      </p:sp>
      <p:sp>
        <p:nvSpPr>
          <p:cNvPr id="3" name="Объект 2"/>
          <p:cNvSpPr>
            <a:spLocks noGrp="1"/>
          </p:cNvSpPr>
          <p:nvPr>
            <p:ph idx="1"/>
          </p:nvPr>
        </p:nvSpPr>
        <p:spPr>
          <a:xfrm>
            <a:off x="914400" y="914400"/>
            <a:ext cx="7620000" cy="5211763"/>
          </a:xfrm>
        </p:spPr>
        <p:txBody>
          <a:bodyPr>
            <a:normAutofit fontScale="92500" lnSpcReduction="10000"/>
          </a:bodyPr>
          <a:lstStyle/>
          <a:p>
            <a:pPr marL="0" indent="0">
              <a:buNone/>
            </a:pPr>
            <a:r>
              <a:rPr lang="ru-RU" sz="2000" dirty="0">
                <a:solidFill>
                  <a:srgbClr val="002060"/>
                </a:solidFill>
                <a:latin typeface="Times New Roman" pitchFamily="18" charset="0"/>
                <a:cs typeface="Times New Roman" pitchFamily="18" charset="0"/>
              </a:rPr>
              <a:t>Представлены задачи и содержание образовательной деятельности с детьми всех возрастных групп по всем образовательным областям </a:t>
            </a:r>
          </a:p>
          <a:p>
            <a:r>
              <a:rPr lang="ru-RU" sz="2000" b="1" dirty="0">
                <a:solidFill>
                  <a:srgbClr val="002060"/>
                </a:solidFill>
                <a:latin typeface="Times New Roman" pitchFamily="18" charset="0"/>
                <a:cs typeface="Times New Roman" pitchFamily="18" charset="0"/>
              </a:rPr>
              <a:t>2. </a:t>
            </a:r>
            <a:r>
              <a:rPr lang="ru-RU" sz="2000" dirty="0">
                <a:solidFill>
                  <a:srgbClr val="002060"/>
                </a:solidFill>
                <a:latin typeface="Times New Roman" pitchFamily="18" charset="0"/>
                <a:cs typeface="Times New Roman" pitchFamily="18" charset="0"/>
              </a:rPr>
              <a:t>Содержание образовательной деятельности в каждой образовательной области </a:t>
            </a:r>
            <a:r>
              <a:rPr lang="ru-RU" sz="2000" b="1" dirty="0">
                <a:solidFill>
                  <a:srgbClr val="002060"/>
                </a:solidFill>
                <a:latin typeface="Times New Roman" pitchFamily="18" charset="0"/>
                <a:cs typeface="Times New Roman" pitchFamily="18" charset="0"/>
              </a:rPr>
              <a:t>дополнено и расширено</a:t>
            </a:r>
            <a:r>
              <a:rPr lang="ru-RU" sz="2000" dirty="0">
                <a:solidFill>
                  <a:srgbClr val="002060"/>
                </a:solidFill>
                <a:latin typeface="Times New Roman" pitchFamily="18" charset="0"/>
                <a:cs typeface="Times New Roman" pitchFamily="18" charset="0"/>
              </a:rPr>
              <a:t>, с учетом цели, задач, планируемых результатов </a:t>
            </a:r>
          </a:p>
          <a:p>
            <a:r>
              <a:rPr lang="ru-RU" sz="2000" b="1" dirty="0">
                <a:solidFill>
                  <a:srgbClr val="002060"/>
                </a:solidFill>
                <a:latin typeface="Times New Roman" pitchFamily="18" charset="0"/>
                <a:cs typeface="Times New Roman" pitchFamily="18" charset="0"/>
              </a:rPr>
              <a:t>3. </a:t>
            </a:r>
            <a:r>
              <a:rPr lang="ru-RU" sz="2000" dirty="0">
                <a:solidFill>
                  <a:srgbClr val="002060"/>
                </a:solidFill>
                <a:latin typeface="Times New Roman" pitchFamily="18" charset="0"/>
                <a:cs typeface="Times New Roman" pitchFamily="18" charset="0"/>
              </a:rPr>
              <a:t>Содержание образовательных областей </a:t>
            </a:r>
            <a:r>
              <a:rPr lang="ru-RU" sz="2000" b="1" dirty="0">
                <a:solidFill>
                  <a:srgbClr val="002060"/>
                </a:solidFill>
                <a:latin typeface="Times New Roman" pitchFamily="18" charset="0"/>
                <a:cs typeface="Times New Roman" pitchFamily="18" charset="0"/>
              </a:rPr>
              <a:t>дополнено задачами воспитания, отражающими направленность на приобщение детей к ценностям «Родина», «Природа», «Семья», «Человек», «Жизнь», «Милосердие», «Добро», «Дружба», «Сотрудничество», «Труд», «Познание», «Культура», «Красота», «Здоровье»</a:t>
            </a:r>
            <a:r>
              <a:rPr lang="ru-RU" sz="2000" dirty="0">
                <a:solidFill>
                  <a:srgbClr val="002060"/>
                </a:solidFill>
                <a:latin typeface="Times New Roman" pitchFamily="18" charset="0"/>
                <a:cs typeface="Times New Roman" pitchFamily="18" charset="0"/>
              </a:rPr>
              <a:t> </a:t>
            </a:r>
          </a:p>
          <a:p>
            <a:r>
              <a:rPr lang="ru-RU" sz="2000" b="1" dirty="0">
                <a:solidFill>
                  <a:srgbClr val="002060"/>
                </a:solidFill>
                <a:latin typeface="Times New Roman" pitchFamily="18" charset="0"/>
                <a:cs typeface="Times New Roman" pitchFamily="18" charset="0"/>
              </a:rPr>
              <a:t>4. </a:t>
            </a:r>
            <a:r>
              <a:rPr lang="ru-RU" sz="2000" dirty="0">
                <a:solidFill>
                  <a:srgbClr val="002060"/>
                </a:solidFill>
                <a:latin typeface="Times New Roman" pitchFamily="18" charset="0"/>
                <a:cs typeface="Times New Roman" pitchFamily="18" charset="0"/>
              </a:rPr>
              <a:t>Вариативность форм, способов, методов и средств реализации ФОП ДО. Выбор зависит не только от возрастных и индивидуальных особенностей детей, учета их особых образовательных потребностей, но и от личных интересов, мотивов, ожиданий, желаний детей. </a:t>
            </a:r>
            <a:r>
              <a:rPr lang="ru-RU" sz="2000" b="1" dirty="0">
                <a:solidFill>
                  <a:srgbClr val="002060"/>
                </a:solidFill>
                <a:latin typeface="Times New Roman" pitchFamily="18" charset="0"/>
                <a:cs typeface="Times New Roman" pitchFamily="18" charset="0"/>
              </a:rPr>
              <a:t>Важно признание приоритетности субъектной позиции ребенка в образовательном процессе </a:t>
            </a:r>
            <a:endParaRPr lang="ru-RU" sz="2000" dirty="0">
              <a:solidFill>
                <a:srgbClr val="002060"/>
              </a:solidFill>
              <a:latin typeface="Times New Roman" pitchFamily="18" charset="0"/>
              <a:cs typeface="Times New Roman" pitchFamily="18" charset="0"/>
            </a:endParaRPr>
          </a:p>
          <a:p>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8785240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49962"/>
          </a:xfrm>
        </p:spPr>
        <p:txBody>
          <a:bodyPr>
            <a:normAutofit fontScale="90000"/>
          </a:bodyPr>
          <a:lstStyle/>
          <a:p>
            <a:r>
              <a:rPr lang="ru-RU" sz="2000" b="1" dirty="0"/>
              <a:t>5. </a:t>
            </a:r>
            <a:r>
              <a:rPr lang="ru-RU" sz="2000" dirty="0">
                <a:solidFill>
                  <a:srgbClr val="002060"/>
                </a:solidFill>
                <a:latin typeface="Times New Roman" pitchFamily="18" charset="0"/>
                <a:cs typeface="Times New Roman" pitchFamily="18" charset="0"/>
              </a:rPr>
              <a:t>Могут использоваться различные образовательные технологии, в том числе </a:t>
            </a:r>
            <a:r>
              <a:rPr lang="ru-RU" sz="2000" b="1" dirty="0">
                <a:solidFill>
                  <a:srgbClr val="002060"/>
                </a:solidFill>
                <a:latin typeface="Times New Roman" pitchFamily="18" charset="0"/>
                <a:cs typeface="Times New Roman" pitchFamily="18" charset="0"/>
              </a:rPr>
              <a:t>дистанционные образовательные технологии, дистанционное обучение, за исключением тех, которые могут нанести вред здоровью детей</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6. </a:t>
            </a:r>
            <a:r>
              <a:rPr lang="ru-RU" sz="2000" dirty="0">
                <a:solidFill>
                  <a:srgbClr val="002060"/>
                </a:solidFill>
                <a:latin typeface="Times New Roman" pitchFamily="18" charset="0"/>
                <a:cs typeface="Times New Roman" pitchFamily="18" charset="0"/>
              </a:rPr>
              <a:t>Педагог самостоятельно определяет формы, способы, методы реализации ФОП ДО, в соответствии с задачами воспитания и обучения, возрастными и индивидуальными особенностями детей, спецификой их образовательных потребностей и интересов. При выборе форм реализации образовательного содержания, необходимо ориентироваться на виды детской деятельности, определенные во ФГОС ДО для каждого возрастного этапа (младенческий, ранний, дошкольный возраст)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7. Уточнены методы реализации задач воспитания, методы реализации задач обучения дошкольников.</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8. </a:t>
            </a:r>
            <a:r>
              <a:rPr lang="ru-RU" sz="2000" dirty="0">
                <a:solidFill>
                  <a:srgbClr val="002060"/>
                </a:solidFill>
                <a:latin typeface="Times New Roman" pitchFamily="18" charset="0"/>
                <a:cs typeface="Times New Roman" pitchFamily="18" charset="0"/>
              </a:rPr>
              <a:t>Представлены варианты </a:t>
            </a:r>
            <a:r>
              <a:rPr lang="ru-RU" sz="2000" b="1" dirty="0">
                <a:solidFill>
                  <a:srgbClr val="002060"/>
                </a:solidFill>
                <a:latin typeface="Times New Roman" pitchFamily="18" charset="0"/>
                <a:cs typeface="Times New Roman" pitchFamily="18" charset="0"/>
              </a:rPr>
              <a:t>организации совместной деятельности</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детей с педагогом и другими детьми</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уточнены возможные варианты позиции педагога </a:t>
            </a:r>
            <a:r>
              <a:rPr lang="ru-RU" sz="2000" dirty="0">
                <a:solidFill>
                  <a:srgbClr val="002060"/>
                </a:solidFill>
                <a:latin typeface="Times New Roman" pitchFamily="18" charset="0"/>
                <a:cs typeface="Times New Roman" pitchFamily="18" charset="0"/>
              </a:rPr>
              <a:t>на основе его функции: обучает чему-то новому, равноправный партнер, направляет совместную деятельность детской группы, организует деятельность детей друг с другом, наблюдает самостоятельную деятельность детей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9. </a:t>
            </a:r>
            <a:r>
              <a:rPr lang="ru-RU" sz="2000" dirty="0">
                <a:solidFill>
                  <a:srgbClr val="002060"/>
                </a:solidFill>
                <a:latin typeface="Times New Roman" pitchFamily="18" charset="0"/>
                <a:cs typeface="Times New Roman" pitchFamily="18" charset="0"/>
              </a:rPr>
              <a:t>Уточнено особое место </a:t>
            </a:r>
            <a:r>
              <a:rPr lang="ru-RU" sz="2000" b="1" dirty="0">
                <a:solidFill>
                  <a:srgbClr val="002060"/>
                </a:solidFill>
                <a:latin typeface="Times New Roman" pitchFamily="18" charset="0"/>
                <a:cs typeface="Times New Roman" pitchFamily="18" charset="0"/>
              </a:rPr>
              <a:t>и роль игры в образовательной деятельности</a:t>
            </a:r>
            <a:r>
              <a:rPr lang="ru-RU" sz="2000" dirty="0">
                <a:solidFill>
                  <a:srgbClr val="002060"/>
                </a:solidFill>
                <a:latin typeface="Times New Roman" pitchFamily="18" charset="0"/>
                <a:cs typeface="Times New Roman" pitchFamily="18" charset="0"/>
              </a:rPr>
              <a:t> и в развитии детей </a:t>
            </a:r>
            <a:br>
              <a:rPr lang="ru-RU" sz="2000" dirty="0"/>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7997613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077200" cy="6019800"/>
          </a:xfrm>
        </p:spPr>
        <p:txBody>
          <a:bodyPr>
            <a:normAutofit/>
          </a:bodyPr>
          <a:lstStyle/>
          <a:p>
            <a:r>
              <a:rPr lang="ru-RU" sz="2000" b="1" dirty="0">
                <a:solidFill>
                  <a:srgbClr val="002060"/>
                </a:solidFill>
                <a:latin typeface="Times New Roman" pitchFamily="18" charset="0"/>
                <a:cs typeface="Times New Roman" pitchFamily="18" charset="0"/>
              </a:rPr>
              <a:t>10. </a:t>
            </a:r>
            <a:r>
              <a:rPr lang="ru-RU" sz="2000" dirty="0">
                <a:solidFill>
                  <a:srgbClr val="002060"/>
                </a:solidFill>
                <a:latin typeface="Times New Roman" pitchFamily="18" charset="0"/>
                <a:cs typeface="Times New Roman" pitchFamily="18" charset="0"/>
              </a:rPr>
              <a:t>Уточнены возможные формы организации образовательной деятельности по Программе в </a:t>
            </a:r>
            <a:r>
              <a:rPr lang="ru-RU" sz="2000" b="1" dirty="0">
                <a:solidFill>
                  <a:srgbClr val="002060"/>
                </a:solidFill>
                <a:latin typeface="Times New Roman" pitchFamily="18" charset="0"/>
                <a:cs typeface="Times New Roman" pitchFamily="18" charset="0"/>
              </a:rPr>
              <a:t>первой половине дня, на прогулке, во второй половине дня</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11. </a:t>
            </a:r>
            <a:r>
              <a:rPr lang="ru-RU" sz="2000" dirty="0">
                <a:solidFill>
                  <a:srgbClr val="002060"/>
                </a:solidFill>
                <a:latin typeface="Times New Roman" pitchFamily="18" charset="0"/>
                <a:cs typeface="Times New Roman" pitchFamily="18" charset="0"/>
              </a:rPr>
              <a:t>Развернуто представлена информация </a:t>
            </a:r>
            <a:r>
              <a:rPr lang="ru-RU" sz="2000" b="1" dirty="0">
                <a:solidFill>
                  <a:srgbClr val="002060"/>
                </a:solidFill>
                <a:latin typeface="Times New Roman" pitchFamily="18" charset="0"/>
                <a:cs typeface="Times New Roman" pitchFamily="18" charset="0"/>
              </a:rPr>
              <a:t>о занятии</a:t>
            </a:r>
            <a:r>
              <a:rPr lang="ru-RU" sz="2000" dirty="0">
                <a:solidFill>
                  <a:srgbClr val="002060"/>
                </a:solidFill>
                <a:latin typeface="Times New Roman" pitchFamily="18" charset="0"/>
                <a:cs typeface="Times New Roman" pitchFamily="18" charset="0"/>
              </a:rPr>
              <a:t> как организационной форме, не означающей обязательную регламентированность процесса, и предполагающей выбор педагогом содержания и педагогически обоснованных методов образовательной деятельности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12. </a:t>
            </a:r>
            <a:r>
              <a:rPr lang="ru-RU" sz="2000" dirty="0">
                <a:solidFill>
                  <a:srgbClr val="002060"/>
                </a:solidFill>
                <a:latin typeface="Times New Roman" pitchFamily="18" charset="0"/>
                <a:cs typeface="Times New Roman" pitchFamily="18" charset="0"/>
              </a:rPr>
              <a:t>Выделены способы, направления и условия </a:t>
            </a:r>
            <a:r>
              <a:rPr lang="ru-RU" sz="2000" b="1" dirty="0">
                <a:solidFill>
                  <a:srgbClr val="002060"/>
                </a:solidFill>
                <a:latin typeface="Times New Roman" pitchFamily="18" charset="0"/>
                <a:cs typeface="Times New Roman" pitchFamily="18" charset="0"/>
              </a:rPr>
              <a:t>поддержки детской инициативы</a:t>
            </a:r>
            <a:r>
              <a:rPr lang="ru-RU" sz="2000" dirty="0">
                <a:solidFill>
                  <a:srgbClr val="002060"/>
                </a:solidFill>
                <a:latin typeface="Times New Roman" pitchFamily="18" charset="0"/>
                <a:cs typeface="Times New Roman" pitchFamily="18" charset="0"/>
              </a:rPr>
              <a:t> на разных возрастных этапах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13. </a:t>
            </a:r>
            <a:r>
              <a:rPr lang="ru-RU" sz="2000" dirty="0">
                <a:solidFill>
                  <a:srgbClr val="002060"/>
                </a:solidFill>
                <a:latin typeface="Times New Roman" pitchFamily="18" charset="0"/>
                <a:cs typeface="Times New Roman" pitchFamily="18" charset="0"/>
              </a:rPr>
              <a:t>Представлено направление взаимодействия педагогического коллектива с семьями воспитанников: цель, задачи, принципы, направления, возможные формы </a:t>
            </a:r>
            <a:r>
              <a:rPr lang="ru-RU" sz="2000" b="1" dirty="0">
                <a:solidFill>
                  <a:srgbClr val="002060"/>
                </a:solidFill>
                <a:latin typeface="Times New Roman" pitchFamily="18" charset="0"/>
                <a:cs typeface="Times New Roman" pitchFamily="18" charset="0"/>
              </a:rPr>
              <a:t>(расширено)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14. </a:t>
            </a:r>
            <a:r>
              <a:rPr lang="ru-RU" sz="2000" dirty="0">
                <a:solidFill>
                  <a:srgbClr val="002060"/>
                </a:solidFill>
                <a:latin typeface="Times New Roman" pitchFamily="18" charset="0"/>
                <a:cs typeface="Times New Roman" pitchFamily="18" charset="0"/>
              </a:rPr>
              <a:t>Представлено направление коррекционно-развивающей работы с детьми и/или инклюзивного образования: задачи, содержание, формы организации и др</a:t>
            </a:r>
            <a:r>
              <a:rPr lang="ru-RU" sz="2000" b="1" dirty="0">
                <a:solidFill>
                  <a:srgbClr val="002060"/>
                </a:solidFill>
                <a:latin typeface="Times New Roman" pitchFamily="18" charset="0"/>
                <a:cs typeface="Times New Roman" pitchFamily="18" charset="0"/>
              </a:rPr>
              <a:t>. (расширено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15. </a:t>
            </a:r>
            <a:r>
              <a:rPr lang="ru-RU" sz="2000" dirty="0">
                <a:solidFill>
                  <a:srgbClr val="002060"/>
                </a:solidFill>
                <a:latin typeface="Times New Roman" pitchFamily="18" charset="0"/>
                <a:cs typeface="Times New Roman" pitchFamily="18" charset="0"/>
              </a:rPr>
              <a:t>Отдельным блоком (п. 29) </a:t>
            </a:r>
            <a:r>
              <a:rPr lang="ru-RU" sz="2000" b="1" dirty="0">
                <a:solidFill>
                  <a:srgbClr val="002060"/>
                </a:solidFill>
                <a:latin typeface="Times New Roman" pitchFamily="18" charset="0"/>
                <a:cs typeface="Times New Roman" pitchFamily="18" charset="0"/>
              </a:rPr>
              <a:t>включена Федеральная программа воспитания. </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165226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15962"/>
          </a:xfrm>
        </p:spPr>
        <p:txBody>
          <a:bodyPr>
            <a:normAutofit/>
          </a:bodyPr>
          <a:lstStyle/>
          <a:p>
            <a:r>
              <a:rPr lang="ru-RU" sz="2800" b="1" dirty="0">
                <a:solidFill>
                  <a:srgbClr val="002060"/>
                </a:solidFill>
                <a:latin typeface="Times New Roman" pitchFamily="18" charset="0"/>
                <a:cs typeface="Times New Roman" pitchFamily="18" charset="0"/>
              </a:rPr>
              <a:t>Организационный раздел</a:t>
            </a:r>
          </a:p>
        </p:txBody>
      </p:sp>
      <p:sp>
        <p:nvSpPr>
          <p:cNvPr id="3" name="Объект 2"/>
          <p:cNvSpPr>
            <a:spLocks noGrp="1"/>
          </p:cNvSpPr>
          <p:nvPr>
            <p:ph idx="1"/>
          </p:nvPr>
        </p:nvSpPr>
        <p:spPr>
          <a:xfrm>
            <a:off x="457200" y="990600"/>
            <a:ext cx="8229600" cy="5135563"/>
          </a:xfrm>
        </p:spPr>
        <p:txBody>
          <a:bodyPr>
            <a:normAutofit/>
          </a:bodyPr>
          <a:lstStyle/>
          <a:p>
            <a:pPr marL="0" indent="0">
              <a:buNone/>
            </a:pPr>
            <a:r>
              <a:rPr lang="ru-RU" sz="2000" b="1" dirty="0">
                <a:solidFill>
                  <a:srgbClr val="002060"/>
                </a:solidFill>
                <a:latin typeface="Times New Roman" pitchFamily="18" charset="0"/>
                <a:cs typeface="Times New Roman" pitchFamily="18" charset="0"/>
              </a:rPr>
              <a:t>1. </a:t>
            </a:r>
            <a:r>
              <a:rPr lang="ru-RU" sz="2000" dirty="0">
                <a:solidFill>
                  <a:srgbClr val="002060"/>
                </a:solidFill>
                <a:latin typeface="Times New Roman" pitchFamily="18" charset="0"/>
                <a:cs typeface="Times New Roman" pitchFamily="18" charset="0"/>
              </a:rPr>
              <a:t>Психолого-педагогические условия дополнены (например, </a:t>
            </a:r>
            <a:r>
              <a:rPr lang="ru-RU" sz="2000" b="1" dirty="0">
                <a:solidFill>
                  <a:srgbClr val="002060"/>
                </a:solidFill>
                <a:latin typeface="Times New Roman" pitchFamily="18" charset="0"/>
                <a:cs typeface="Times New Roman" pitchFamily="18" charset="0"/>
              </a:rPr>
              <a:t>уточнено, что образовательные задачи могут решаться как с помощью новых форм организации процесса образования (проектная деятельность, образовательная ситуация, обогащенные игры детей в центрах детской активности, проблемно-обучающие ситуации в рамках интеграции образовательных областей)</a:t>
            </a: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так и традиционных (фронтальные, групповые, индивидуальные занятия)</a:t>
            </a:r>
            <a:r>
              <a:rPr lang="ru-RU" sz="2000" dirty="0">
                <a:solidFill>
                  <a:srgbClr val="002060"/>
                </a:solidFill>
                <a:latin typeface="Times New Roman" pitchFamily="18" charset="0"/>
                <a:cs typeface="Times New Roman" pitchFamily="18" charset="0"/>
              </a:rPr>
              <a:t>.</a:t>
            </a:r>
          </a:p>
          <a:p>
            <a:pPr marL="0" indent="0">
              <a:buNone/>
            </a:pPr>
            <a:r>
              <a:rPr lang="ru-RU" sz="2000" b="1" dirty="0">
                <a:solidFill>
                  <a:srgbClr val="002060"/>
                </a:solidFill>
                <a:latin typeface="Times New Roman" pitchFamily="18" charset="0"/>
                <a:cs typeface="Times New Roman" pitchFamily="18" charset="0"/>
              </a:rPr>
              <a:t>2. </a:t>
            </a:r>
            <a:r>
              <a:rPr lang="ru-RU" sz="2000" dirty="0">
                <a:solidFill>
                  <a:srgbClr val="002060"/>
                </a:solidFill>
                <a:latin typeface="Times New Roman" pitchFamily="18" charset="0"/>
                <a:cs typeface="Times New Roman" pitchFamily="18" charset="0"/>
              </a:rPr>
              <a:t>В блоке, посвященном РППС, </a:t>
            </a:r>
            <a:r>
              <a:rPr lang="ru-RU" sz="2000" b="1" dirty="0">
                <a:solidFill>
                  <a:srgbClr val="002060"/>
                </a:solidFill>
                <a:latin typeface="Times New Roman" pitchFamily="18" charset="0"/>
                <a:cs typeface="Times New Roman" pitchFamily="18" charset="0"/>
              </a:rPr>
              <a:t>уточнено</a:t>
            </a:r>
            <a:r>
              <a:rPr lang="ru-RU" sz="2000" dirty="0">
                <a:solidFill>
                  <a:srgbClr val="002060"/>
                </a:solidFill>
                <a:latin typeface="Times New Roman" pitchFamily="18" charset="0"/>
                <a:cs typeface="Times New Roman" pitchFamily="18" charset="0"/>
              </a:rPr>
              <a:t>, что ФОП ДО не выдвигает жестких требований к организации РППС, и оставляет за ДОО право самостоятельно проектировать предметно-пространственную среду в соответствии с ФГОС ДО и с учетом целей и принципов Программы, а также ряда требований* </a:t>
            </a:r>
            <a:endParaRPr lang="ru-RU" sz="2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021040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6400" y="381000"/>
            <a:ext cx="7010400" cy="6019800"/>
          </a:xfrm>
        </p:spPr>
        <p:txBody>
          <a:bodyPr>
            <a:normAutofit fontScale="90000"/>
          </a:bodyPr>
          <a:lstStyle/>
          <a:p>
            <a:r>
              <a:rPr lang="ru-RU" sz="3200" dirty="0">
                <a:solidFill>
                  <a:srgbClr val="002060"/>
                </a:solidFill>
                <a:latin typeface="Times New Roman"/>
                <a:ea typeface="Calibri"/>
              </a:rPr>
              <a:t>24 сентября 2022 года был принят Федеральный закон N 371-ФЗ «О внесении изменений в Федеральный закон „Об образовании в Российской Федерации“», 6 октября была создана рабочая группа по разработке Федеральной образовательной программы дошкольного образования (ФОП ДО), а уже 3 ноября, меньше чем через месяц, </a:t>
            </a:r>
            <a:r>
              <a:rPr lang="ru-RU" sz="3200" u="sng" dirty="0">
                <a:solidFill>
                  <a:srgbClr val="002060"/>
                </a:solidFill>
                <a:latin typeface="Times New Roman"/>
                <a:ea typeface="Calibri"/>
                <a:cs typeface="Times New Roman"/>
                <a:hlinkClick r:id="rId2"/>
              </a:rPr>
              <a:t>проект программы</a:t>
            </a:r>
            <a:r>
              <a:rPr lang="ru-RU" sz="3200" dirty="0">
                <a:solidFill>
                  <a:srgbClr val="002060"/>
                </a:solidFill>
                <a:latin typeface="Times New Roman"/>
                <a:ea typeface="Calibri"/>
              </a:rPr>
              <a:t> стал доступен для общественного обсуждения </a:t>
            </a:r>
            <a:endParaRPr lang="ru-RU"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4091835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153400" cy="5867400"/>
          </a:xfrm>
        </p:spPr>
        <p:txBody>
          <a:bodyPr>
            <a:normAutofit fontScale="90000"/>
          </a:bodyPr>
          <a:lstStyle/>
          <a:p>
            <a:r>
              <a:rPr lang="ru-RU" sz="2000" b="1" dirty="0">
                <a:solidFill>
                  <a:srgbClr val="002060"/>
                </a:solidFill>
                <a:latin typeface="Times New Roman" pitchFamily="18" charset="0"/>
                <a:cs typeface="Times New Roman" pitchFamily="18" charset="0"/>
              </a:rPr>
              <a:t>3.</a:t>
            </a:r>
            <a:r>
              <a:rPr lang="ru-RU" sz="2000" dirty="0">
                <a:solidFill>
                  <a:srgbClr val="002060"/>
                </a:solidFill>
                <a:latin typeface="Times New Roman" pitchFamily="18" charset="0"/>
                <a:cs typeface="Times New Roman" pitchFamily="18" charset="0"/>
              </a:rPr>
              <a:t> </a:t>
            </a:r>
            <a:r>
              <a:rPr lang="ru-RU" sz="2200" dirty="0">
                <a:solidFill>
                  <a:srgbClr val="002060"/>
                </a:solidFill>
                <a:latin typeface="Times New Roman" pitchFamily="18" charset="0"/>
                <a:cs typeface="Times New Roman" pitchFamily="18" charset="0"/>
              </a:rPr>
              <a:t>Блок, посвященный материально-техническому обеспечению Программы, обеспеченности методическими материалами и средствами обучения и воспитания, наполнен обобщенными требованиями*</a:t>
            </a:r>
            <a:br>
              <a:rPr lang="ru-RU" sz="22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*«Рекомендации по формированию инфраструктуры дошкольных образовательных организаций и комплектации учебно-методических материалов в целях реализации образовательных программ дошкольного образования» (письмо Минпросвещения России ТВ-413-03 от  13.02.2023) </a:t>
            </a:r>
            <a:br>
              <a:rPr lang="ru-RU" sz="2000" dirty="0">
                <a:solidFill>
                  <a:srgbClr val="002060"/>
                </a:solidFill>
                <a:latin typeface="Times New Roman" pitchFamily="18" charset="0"/>
                <a:cs typeface="Times New Roman" pitchFamily="18" charset="0"/>
              </a:rPr>
            </a:br>
            <a:r>
              <a:rPr lang="ru-RU" sz="2200" b="1" dirty="0">
                <a:solidFill>
                  <a:srgbClr val="002060"/>
                </a:solidFill>
                <a:latin typeface="Times New Roman" pitchFamily="18" charset="0"/>
                <a:cs typeface="Times New Roman" pitchFamily="18" charset="0"/>
              </a:rPr>
              <a:t>4. </a:t>
            </a:r>
            <a:r>
              <a:rPr lang="ru-RU" sz="2200" dirty="0">
                <a:solidFill>
                  <a:srgbClr val="002060"/>
                </a:solidFill>
                <a:latin typeface="Times New Roman" pitchFamily="18" charset="0"/>
                <a:cs typeface="Times New Roman" pitchFamily="18" charset="0"/>
              </a:rPr>
              <a:t>Представлен </a:t>
            </a:r>
            <a:r>
              <a:rPr lang="ru-RU" sz="2200" b="1" dirty="0">
                <a:solidFill>
                  <a:srgbClr val="002060"/>
                </a:solidFill>
                <a:latin typeface="Times New Roman" pitchFamily="18" charset="0"/>
                <a:cs typeface="Times New Roman" pitchFamily="18" charset="0"/>
              </a:rPr>
              <a:t>развернутый примерный перечень</a:t>
            </a:r>
            <a:r>
              <a:rPr lang="ru-RU" sz="2200" dirty="0">
                <a:solidFill>
                  <a:srgbClr val="002060"/>
                </a:solidFill>
                <a:latin typeface="Times New Roman" pitchFamily="18" charset="0"/>
                <a:cs typeface="Times New Roman" pitchFamily="18" charset="0"/>
              </a:rPr>
              <a:t> художественной литературы (для каждой группы детей от 1 года до 7 лет), музыкальных произведений, игр, упражнений и т.п. (для всех возрастных групп от 2 мес. до 7 лет), произведений изобразительного искусства (для каждой возрастной группы от 2 до 7 лет), а также </a:t>
            </a:r>
            <a:r>
              <a:rPr lang="ru-RU" sz="2200" b="1" dirty="0">
                <a:solidFill>
                  <a:srgbClr val="002060"/>
                </a:solidFill>
                <a:latin typeface="Times New Roman" pitchFamily="18" charset="0"/>
                <a:cs typeface="Times New Roman" pitchFamily="18" charset="0"/>
              </a:rPr>
              <a:t>анимационных произведений</a:t>
            </a:r>
            <a:r>
              <a:rPr lang="ru-RU" sz="2200" dirty="0">
                <a:solidFill>
                  <a:srgbClr val="002060"/>
                </a:solidFill>
                <a:latin typeface="Times New Roman" pitchFamily="18" charset="0"/>
                <a:cs typeface="Times New Roman" pitchFamily="18" charset="0"/>
              </a:rPr>
              <a:t>, которые рекомендуются для семейного просмотра и могут быть использованы в образовательном процессе ДОО (преимущественно отечественные мультипликационные фильмы и сериалы для детей 5-6 и 6-7 лет);</a:t>
            </a:r>
            <a:br>
              <a:rPr lang="ru-RU" sz="2200" dirty="0">
                <a:solidFill>
                  <a:srgbClr val="002060"/>
                </a:solidFill>
                <a:latin typeface="Times New Roman" pitchFamily="18" charset="0"/>
                <a:cs typeface="Times New Roman" pitchFamily="18" charset="0"/>
              </a:rPr>
            </a:br>
            <a:endParaRPr lang="ru-RU" sz="2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700215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5867400"/>
          </a:xfrm>
        </p:spPr>
        <p:txBody>
          <a:bodyPr>
            <a:normAutofit/>
          </a:bodyPr>
          <a:lstStyle/>
          <a:p>
            <a:r>
              <a:rPr lang="ru-RU" sz="2000" b="1" dirty="0">
                <a:solidFill>
                  <a:srgbClr val="002060"/>
                </a:solidFill>
                <a:latin typeface="Times New Roman" pitchFamily="18" charset="0"/>
                <a:cs typeface="Times New Roman" pitchFamily="18" charset="0"/>
              </a:rPr>
              <a:t>5. </a:t>
            </a:r>
            <a:r>
              <a:rPr lang="ru-RU" sz="2000" dirty="0">
                <a:solidFill>
                  <a:srgbClr val="002060"/>
                </a:solidFill>
                <a:latin typeface="Times New Roman" pitchFamily="18" charset="0"/>
                <a:cs typeface="Times New Roman" pitchFamily="18" charset="0"/>
              </a:rPr>
              <a:t>Примерный режим и распорядок дня опирается на действующие СанПиН, </a:t>
            </a:r>
            <a:r>
              <a:rPr lang="ru-RU" sz="2000" b="1" dirty="0">
                <a:solidFill>
                  <a:srgbClr val="002060"/>
                </a:solidFill>
                <a:latin typeface="Times New Roman" pitchFamily="18" charset="0"/>
                <a:cs typeface="Times New Roman" pitchFamily="18" charset="0"/>
              </a:rPr>
              <a:t>даны как четкие требования, обязательные для соблюдения, так и рамочные ориентиры для изменения режима и распорядка дня</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6. </a:t>
            </a:r>
            <a:r>
              <a:rPr lang="ru-RU" sz="2000" dirty="0">
                <a:solidFill>
                  <a:srgbClr val="002060"/>
                </a:solidFill>
                <a:latin typeface="Times New Roman" pitchFamily="18" charset="0"/>
                <a:cs typeface="Times New Roman" pitchFamily="18" charset="0"/>
              </a:rPr>
              <a:t>В блоке «Федеральный календарный план воспитательной работы» дан </a:t>
            </a:r>
            <a:r>
              <a:rPr lang="ru-RU" sz="2000" b="1" dirty="0">
                <a:solidFill>
                  <a:srgbClr val="002060"/>
                </a:solidFill>
                <a:latin typeface="Times New Roman" pitchFamily="18" charset="0"/>
                <a:cs typeface="Times New Roman" pitchFamily="18" charset="0"/>
              </a:rPr>
              <a:t>перечень основных государственных и народных праздников, памятных дат, и уточнено, что</a:t>
            </a:r>
            <a:r>
              <a:rPr lang="ru-RU" sz="2000" dirty="0">
                <a:solidFill>
                  <a:srgbClr val="002060"/>
                </a:solidFill>
                <a:latin typeface="Times New Roman" pitchFamily="18" charset="0"/>
                <a:cs typeface="Times New Roman" pitchFamily="18" charset="0"/>
              </a:rPr>
              <a:t>: </a:t>
            </a:r>
            <a:br>
              <a:rPr lang="ru-RU" sz="2000" dirty="0">
                <a:solidFill>
                  <a:srgbClr val="002060"/>
                </a:solidFill>
                <a:latin typeface="Times New Roman" pitchFamily="18" charset="0"/>
                <a:cs typeface="Times New Roman" pitchFamily="18" charset="0"/>
              </a:rPr>
            </a:br>
            <a:r>
              <a:rPr lang="ru-RU" sz="2000" dirty="0">
                <a:solidFill>
                  <a:srgbClr val="002060"/>
                </a:solidFill>
                <a:latin typeface="Times New Roman" pitchFamily="18" charset="0"/>
                <a:cs typeface="Times New Roman" pitchFamily="18" charset="0"/>
              </a:rPr>
              <a:t>• </a:t>
            </a:r>
            <a:r>
              <a:rPr lang="ru-RU" sz="2000" b="1" dirty="0">
                <a:solidFill>
                  <a:srgbClr val="002060"/>
                </a:solidFill>
                <a:latin typeface="Times New Roman" pitchFamily="18" charset="0"/>
                <a:cs typeface="Times New Roman" pitchFamily="18" charset="0"/>
              </a:rPr>
              <a:t>план является единым для ДОО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 ДОО вправе наряду с указанными в плане, проводить иные мероприятия, согласно ключевым направлениям воспитания и дополнительного образования детей </a:t>
            </a:r>
            <a:br>
              <a:rPr lang="ru-RU" sz="2000"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 все мероприятия плана должны проводиться с учетом особенностей Программы, а также возрастных, физиологических, психоэмоциональных особенностей детей.</a:t>
            </a:r>
            <a:br>
              <a:rPr lang="ru-RU" sz="2000"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5819089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9762"/>
          </a:xfrm>
        </p:spPr>
        <p:txBody>
          <a:bodyPr>
            <a:normAutofit/>
          </a:bodyPr>
          <a:lstStyle/>
          <a:p>
            <a:r>
              <a:rPr lang="ru-RU" sz="2400" b="1" dirty="0">
                <a:solidFill>
                  <a:srgbClr val="002060"/>
                </a:solidFill>
                <a:latin typeface="Times New Roman" pitchFamily="18" charset="0"/>
                <a:cs typeface="Times New Roman" pitchFamily="18" charset="0"/>
              </a:rPr>
              <a:t>Что еще важно:</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422859690"/>
              </p:ext>
            </p:extLst>
          </p:nvPr>
        </p:nvGraphicFramePr>
        <p:xfrm>
          <a:off x="990600" y="990600"/>
          <a:ext cx="6477000" cy="5177755"/>
        </p:xfrm>
        <a:graphic>
          <a:graphicData uri="http://schemas.openxmlformats.org/drawingml/2006/table">
            <a:tbl>
              <a:tblPr firstRow="1" firstCol="1" bandRow="1">
                <a:tableStyleId>{5C22544A-7EE6-4342-B048-85BDC9FD1C3A}</a:tableStyleId>
              </a:tblPr>
              <a:tblGrid>
                <a:gridCol w="32004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2240592">
                <a:tc>
                  <a:txBody>
                    <a:bodyPr/>
                    <a:lstStyle/>
                    <a:p>
                      <a:pPr algn="just">
                        <a:lnSpc>
                          <a:spcPct val="115000"/>
                        </a:lnSpc>
                        <a:spcAft>
                          <a:spcPts val="0"/>
                        </a:spcAft>
                      </a:pPr>
                      <a:r>
                        <a:rPr lang="ru-RU" sz="1400" dirty="0">
                          <a:effectLst/>
                          <a:latin typeface="Times New Roman" pitchFamily="18" charset="0"/>
                          <a:cs typeface="Times New Roman" pitchFamily="18" charset="0"/>
                        </a:rPr>
                        <a:t>ООП ДО должны быть приведены в соответствие с ФОП ДО к 01.09.2023</a:t>
                      </a:r>
                      <a:endParaRPr lang="ru-RU" sz="1400" dirty="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До 31.08.2023 ДОО имеют право работать по утвержденным ранее ООП ДО Крайний срок утверждения ООП ДО на основе ФОП ДО – 31.08.2023</a:t>
                      </a:r>
                      <a:endParaRPr lang="ru-RU" sz="14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0"/>
                  </a:ext>
                </a:extLst>
              </a:tr>
              <a:tr h="987664">
                <a:tc>
                  <a:txBody>
                    <a:bodyPr/>
                    <a:lstStyle/>
                    <a:p>
                      <a:pPr algn="just">
                        <a:lnSpc>
                          <a:spcPct val="115000"/>
                        </a:lnSpc>
                        <a:spcAft>
                          <a:spcPts val="0"/>
                        </a:spcAft>
                      </a:pPr>
                      <a:r>
                        <a:rPr lang="ru-RU" sz="1400" dirty="0">
                          <a:effectLst/>
                          <a:latin typeface="Times New Roman" pitchFamily="18" charset="0"/>
                          <a:cs typeface="Times New Roman" pitchFamily="18" charset="0"/>
                        </a:rPr>
                        <a:t>Все ПООП ДО завершили свое действие</a:t>
                      </a:r>
                      <a:endParaRPr lang="ru-RU" sz="1400" dirty="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С 01.09.2023 ООП ДО должны соответствовать ФОП ДО Все группы ДОО должны перейти на ООП ДО на основе ФОП ДО с 01.09.2023</a:t>
                      </a:r>
                      <a:endParaRPr lang="ru-RU" sz="14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1"/>
                  </a:ext>
                </a:extLst>
              </a:tr>
              <a:tr h="737079">
                <a:tc>
                  <a:txBody>
                    <a:bodyPr/>
                    <a:lstStyle/>
                    <a:p>
                      <a:pPr algn="just">
                        <a:lnSpc>
                          <a:spcPct val="115000"/>
                        </a:lnSpc>
                        <a:spcAft>
                          <a:spcPts val="0"/>
                        </a:spcAft>
                      </a:pPr>
                      <a:r>
                        <a:rPr lang="ru-RU" sz="1400">
                          <a:effectLst/>
                          <a:latin typeface="Times New Roman" pitchFamily="18" charset="0"/>
                          <a:cs typeface="Times New Roman" pitchFamily="18" charset="0"/>
                        </a:rPr>
                        <a:t>ФОП ДО включает в себя программу образования и программу воспитания детей дошкольного возраста</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Отдельная Рабочая программа воспитания в ДОО не требуется с 01.09.2023</a:t>
                      </a:r>
                      <a:endParaRPr lang="ru-RU" sz="14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2"/>
                  </a:ext>
                </a:extLst>
              </a:tr>
              <a:tr h="987664">
                <a:tc>
                  <a:txBody>
                    <a:bodyPr/>
                    <a:lstStyle/>
                    <a:p>
                      <a:pPr algn="just">
                        <a:lnSpc>
                          <a:spcPct val="115000"/>
                        </a:lnSpc>
                        <a:spcAft>
                          <a:spcPts val="0"/>
                        </a:spcAft>
                      </a:pPr>
                      <a:r>
                        <a:rPr lang="ru-RU" sz="1400">
                          <a:effectLst/>
                          <a:latin typeface="Times New Roman" pitchFamily="18" charset="0"/>
                          <a:cs typeface="Times New Roman" pitchFamily="18" charset="0"/>
                        </a:rPr>
                        <a:t>Содержание и планируемые результаты ООП ДО НЕ ДОЛЖНЫ БЫТЬ НИЖЕ содержания и планируемых результатов ФОП ДО</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Могут быть выше</a:t>
                      </a:r>
                      <a:endParaRPr lang="ru-RU" sz="14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812067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8000">
              <a:schemeClr val="bg2">
                <a:tint val="90000"/>
                <a:satMod val="92000"/>
                <a:lumMod val="120000"/>
              </a:schemeClr>
            </a:gs>
            <a:gs pos="63000">
              <a:schemeClr val="bg2">
                <a:shade val="98000"/>
                <a:satMod val="120000"/>
                <a:lumMod val="98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828800"/>
            <a:ext cx="8382000" cy="762000"/>
          </a:xfrm>
        </p:spPr>
        <p:txBody>
          <a:bodyPr>
            <a:noAutofit/>
          </a:bodyPr>
          <a:lstStyle/>
          <a:p>
            <a:pPr algn="ctr"/>
            <a:r>
              <a:rPr lang="ru-RU" sz="6600" b="1" dirty="0">
                <a:solidFill>
                  <a:srgbClr val="7030A0"/>
                </a:solidFill>
                <a:latin typeface="Segoe UI Black" panose="020B0A02040204020203" pitchFamily="34" charset="0"/>
                <a:ea typeface="Segoe UI Black" panose="020B0A02040204020203" pitchFamily="34" charset="0"/>
                <a:cs typeface="Times New Roman" pitchFamily="18" charset="0"/>
              </a:rPr>
              <a:t>Спасибо</a:t>
            </a:r>
            <a:br>
              <a:rPr lang="ru-RU" sz="6600" b="1" dirty="0">
                <a:solidFill>
                  <a:srgbClr val="7030A0"/>
                </a:solidFill>
                <a:latin typeface="Segoe UI Black" panose="020B0A02040204020203" pitchFamily="34" charset="0"/>
                <a:ea typeface="Segoe UI Black" panose="020B0A02040204020203" pitchFamily="34" charset="0"/>
                <a:cs typeface="Times New Roman" pitchFamily="18" charset="0"/>
              </a:rPr>
            </a:br>
            <a:r>
              <a:rPr lang="ru-RU" sz="6600" b="1" dirty="0">
                <a:solidFill>
                  <a:srgbClr val="7030A0"/>
                </a:solidFill>
                <a:latin typeface="Segoe UI Black" panose="020B0A02040204020203" pitchFamily="34" charset="0"/>
                <a:ea typeface="Segoe UI Black" panose="020B0A02040204020203" pitchFamily="34" charset="0"/>
                <a:cs typeface="Times New Roman" pitchFamily="18" charset="0"/>
              </a:rPr>
              <a:t> за внимание!</a:t>
            </a:r>
          </a:p>
        </p:txBody>
      </p:sp>
    </p:spTree>
    <p:extLst>
      <p:ext uri="{BB962C8B-B14F-4D97-AF65-F5344CB8AC3E}">
        <p14:creationId xmlns:p14="http://schemas.microsoft.com/office/powerpoint/2010/main" val="277639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1600" y="1219200"/>
            <a:ext cx="7315200" cy="5029200"/>
          </a:xfrm>
        </p:spPr>
        <p:txBody>
          <a:bodyPr>
            <a:normAutofit/>
          </a:bodyPr>
          <a:lstStyle/>
          <a:p>
            <a:pPr>
              <a:lnSpc>
                <a:spcPct val="115000"/>
              </a:lnSpc>
            </a:pPr>
            <a:r>
              <a:rPr lang="ru-RU" sz="2400" b="1" dirty="0">
                <a:solidFill>
                  <a:srgbClr val="002060"/>
                </a:solidFill>
                <a:latin typeface="Times New Roman" pitchFamily="18" charset="0"/>
                <a:cs typeface="Times New Roman" pitchFamily="18" charset="0"/>
              </a:rPr>
              <a:t>Какие нормативно-правовые документы нацеливают нас на внесения изменений в ООП?</a:t>
            </a:r>
            <a:br>
              <a:rPr lang="ru-RU" sz="2400" b="1" dirty="0">
                <a:solidFill>
                  <a:srgbClr val="002060"/>
                </a:solidFill>
                <a:latin typeface="Times New Roman" pitchFamily="18" charset="0"/>
                <a:cs typeface="Times New Roman" pitchFamily="18" charset="0"/>
              </a:rPr>
            </a:br>
            <a:r>
              <a:rPr lang="ru-RU" sz="2400" dirty="0">
                <a:solidFill>
                  <a:srgbClr val="002060"/>
                </a:solidFill>
                <a:latin typeface="Times New Roman"/>
                <a:ea typeface="Calibri"/>
                <a:cs typeface="Times New Roman"/>
              </a:rPr>
              <a:t>Федеральный закон от 24.09.2022 №371-ФЗ «О внесении изменений в Федеральный закон «Об образовании в Российской Федерации»  и статью 1.  Федерального закона «Об обязательных требованиях в Российской Федерации;</a:t>
            </a:r>
            <a:br>
              <a:rPr lang="ru-RU" sz="2400" dirty="0">
                <a:solidFill>
                  <a:srgbClr val="002060"/>
                </a:solidFill>
                <a:latin typeface="Times New Roman"/>
                <a:ea typeface="Calibri"/>
                <a:cs typeface="Times New Roman"/>
              </a:rPr>
            </a:br>
            <a:br>
              <a:rPr lang="ru-RU" sz="2000" dirty="0">
                <a:solidFill>
                  <a:srgbClr val="002060"/>
                </a:solidFill>
                <a:ea typeface="Calibri"/>
                <a:cs typeface="Times New Roman"/>
              </a:rPr>
            </a:br>
            <a:br>
              <a:rPr lang="ru-RU" sz="2400" b="1" dirty="0">
                <a:solidFill>
                  <a:srgbClr val="002060"/>
                </a:solidFill>
                <a:latin typeface="Times New Roman" pitchFamily="18" charset="0"/>
                <a:cs typeface="Times New Roman" pitchFamily="18" charset="0"/>
              </a:rPr>
            </a:br>
            <a:endParaRPr lang="ru-RU" sz="24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94748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2600" y="1371600"/>
            <a:ext cx="6781800" cy="5181600"/>
          </a:xfrm>
        </p:spPr>
        <p:txBody>
          <a:bodyPr>
            <a:normAutofit/>
          </a:bodyPr>
          <a:lstStyle/>
          <a:p>
            <a:pPr algn="just"/>
            <a:r>
              <a:rPr lang="ru-RU" sz="2000" b="1" dirty="0">
                <a:solidFill>
                  <a:srgbClr val="002060"/>
                </a:solidFill>
                <a:latin typeface="Times New Roman" pitchFamily="18" charset="0"/>
                <a:cs typeface="Times New Roman" pitchFamily="18" charset="0"/>
              </a:rPr>
              <a:t>1. </a:t>
            </a:r>
            <a:r>
              <a:rPr lang="ru-RU" sz="2000" dirty="0">
                <a:solidFill>
                  <a:srgbClr val="002060"/>
                </a:solidFill>
              </a:rPr>
              <a:t>«</a:t>
            </a:r>
            <a:r>
              <a:rPr lang="ru-RU" sz="2000" dirty="0">
                <a:solidFill>
                  <a:srgbClr val="002060"/>
                </a:solidFill>
                <a:latin typeface="Times New Roman" pitchFamily="18" charset="0"/>
                <a:cs typeface="Times New Roman" pitchFamily="18" charset="0"/>
              </a:rPr>
              <a:t>Образовательные программы дошкольного образования разрабатываются и утверждаются организацией, осуществляющей образовательную деятельность, в соответствии с федеральным государственным образовательным стандартом дошкольного образования и соответствующей </a:t>
            </a:r>
            <a:r>
              <a:rPr lang="ru-RU" sz="2000" b="1" dirty="0">
                <a:solidFill>
                  <a:srgbClr val="002060"/>
                </a:solidFill>
                <a:latin typeface="Times New Roman" pitchFamily="18" charset="0"/>
                <a:cs typeface="Times New Roman" pitchFamily="18" charset="0"/>
              </a:rPr>
              <a:t>федеральной образовательной программой дошкольного образования.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 </a:t>
            </a:r>
            <a:br>
              <a:rPr lang="ru-RU" sz="2000" b="1" dirty="0">
                <a:solidFill>
                  <a:srgbClr val="002060"/>
                </a:solidFill>
                <a:latin typeface="Times New Roman" pitchFamily="18" charset="0"/>
                <a:cs typeface="Times New Roman" pitchFamily="18" charset="0"/>
              </a:rPr>
            </a:b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193373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6400" y="1524000"/>
            <a:ext cx="6934200" cy="4114800"/>
          </a:xfrm>
        </p:spPr>
        <p:txBody>
          <a:bodyPr>
            <a:normAutofit fontScale="90000"/>
          </a:bodyPr>
          <a:lstStyle/>
          <a:p>
            <a:r>
              <a:rPr lang="ru-RU" sz="2000" b="1" dirty="0">
                <a:solidFill>
                  <a:srgbClr val="002060"/>
                </a:solidFill>
                <a:latin typeface="Times New Roman" pitchFamily="18" charset="0"/>
                <a:cs typeface="Times New Roman" pitchFamily="18" charset="0"/>
              </a:rPr>
              <a:t>2. </a:t>
            </a:r>
            <a:r>
              <a:rPr lang="ru-RU" sz="2000" dirty="0">
                <a:solidFill>
                  <a:srgbClr val="002060"/>
                </a:solidFill>
                <a:latin typeface="Times New Roman" pitchFamily="18" charset="0"/>
                <a:cs typeface="Times New Roman" pitchFamily="18" charset="0"/>
              </a:rPr>
              <a:t>«Федеральная основная общеобразовательная программа - </a:t>
            </a:r>
            <a:r>
              <a:rPr lang="ru-RU" sz="2000" b="1" dirty="0">
                <a:solidFill>
                  <a:srgbClr val="002060"/>
                </a:solidFill>
                <a:latin typeface="Times New Roman" pitchFamily="18" charset="0"/>
                <a:cs typeface="Times New Roman" pitchFamily="18" charset="0"/>
              </a:rPr>
              <a:t>учебно-методическая документация</a:t>
            </a:r>
            <a:r>
              <a:rPr lang="ru-RU" sz="2000" dirty="0">
                <a:solidFill>
                  <a:srgbClr val="002060"/>
                </a:solidFill>
                <a:latin typeface="Times New Roman" pitchFamily="18" charset="0"/>
                <a:cs typeface="Times New Roman" pitchFamily="18" charset="0"/>
              </a:rPr>
              <a:t> (федеральный учебный план, федеральный календарный учебный график, федеральные рабочие программы учебных предметов, курсов, дисциплин (модулей), иных компонентов, федеральная рабочая программа воспитания, федеральный календарный план воспитательной работы), </a:t>
            </a:r>
            <a:r>
              <a:rPr lang="ru-RU" sz="2000" b="1" dirty="0">
                <a:solidFill>
                  <a:srgbClr val="002060"/>
                </a:solidFill>
                <a:latin typeface="Times New Roman" pitchFamily="18" charset="0"/>
                <a:cs typeface="Times New Roman" pitchFamily="18" charset="0"/>
              </a:rPr>
              <a:t>определяющая единые для Российской Федерации базовые объем и содержание образования определенного уровня и (или) определенной направленности, планируемые результаты освоения образовательной программы» </a:t>
            </a:r>
            <a:br>
              <a:rPr lang="ru-RU" sz="2000" b="1" dirty="0">
                <a:solidFill>
                  <a:srgbClr val="002060"/>
                </a:solidFill>
                <a:latin typeface="Times New Roman" pitchFamily="18" charset="0"/>
                <a:cs typeface="Times New Roman" pitchFamily="18" charset="0"/>
              </a:rPr>
            </a:br>
            <a:r>
              <a:rPr lang="ru-RU" sz="2000" b="1" dirty="0">
                <a:solidFill>
                  <a:srgbClr val="002060"/>
                </a:solidFill>
                <a:latin typeface="Times New Roman" pitchFamily="18" charset="0"/>
                <a:cs typeface="Times New Roman" pitchFamily="18" charset="0"/>
              </a:rPr>
              <a:t>3. </a:t>
            </a:r>
            <a:r>
              <a:rPr lang="ru-RU" sz="2000" dirty="0">
                <a:solidFill>
                  <a:srgbClr val="002060"/>
                </a:solidFill>
                <a:latin typeface="Times New Roman" pitchFamily="18" charset="0"/>
                <a:cs typeface="Times New Roman" pitchFamily="18" charset="0"/>
              </a:rPr>
              <a:t> «Основные общеобразовательные программы подлежат приведению в соответствие с федеральными основными общеобразовательными программами </a:t>
            </a:r>
            <a:r>
              <a:rPr lang="ru-RU" sz="2000" b="1" dirty="0">
                <a:solidFill>
                  <a:srgbClr val="002060"/>
                </a:solidFill>
                <a:latin typeface="Times New Roman" pitchFamily="18" charset="0"/>
                <a:cs typeface="Times New Roman" pitchFamily="18" charset="0"/>
              </a:rPr>
              <a:t>не позднее 1 сентября 2023 года» </a:t>
            </a:r>
          </a:p>
        </p:txBody>
      </p:sp>
    </p:spTree>
    <p:extLst>
      <p:ext uri="{BB962C8B-B14F-4D97-AF65-F5344CB8AC3E}">
        <p14:creationId xmlns:p14="http://schemas.microsoft.com/office/powerpoint/2010/main" val="27656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2600" y="1143000"/>
            <a:ext cx="6705600" cy="5257800"/>
          </a:xfrm>
        </p:spPr>
        <p:txBody>
          <a:bodyPr>
            <a:normAutofit/>
          </a:bodyPr>
          <a:lstStyle/>
          <a:p>
            <a:r>
              <a:rPr lang="ru-RU" sz="2000" b="1" dirty="0">
                <a:solidFill>
                  <a:srgbClr val="002060"/>
                </a:solidFill>
                <a:latin typeface="Times New Roman"/>
                <a:ea typeface="Calibri"/>
              </a:rPr>
              <a:t>Приказ Министерства просвещения Российской Федерации от 08.11.2022 № 955 «О внесении изменений в некоторые приказы Министерства образования и науки Российской Федерации и Министерства просвещения Российской Федерации,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(интеллектуальными нарушениями)» (зарегистрирован 06.02.2023 № 72264</a:t>
            </a:r>
            <a:endParaRPr lang="ru-RU"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747900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3117725444"/>
              </p:ext>
            </p:extLst>
          </p:nvPr>
        </p:nvGraphicFramePr>
        <p:xfrm>
          <a:off x="457200" y="533401"/>
          <a:ext cx="8153400" cy="5791199"/>
        </p:xfrm>
        <a:graphic>
          <a:graphicData uri="http://schemas.openxmlformats.org/drawingml/2006/table">
            <a:tbl>
              <a:tblPr firstRow="1" firstCol="1" bandRow="1">
                <a:tableStyleId>{5C22544A-7EE6-4342-B048-85BDC9FD1C3A}</a:tableStyleId>
              </a:tblPr>
              <a:tblGrid>
                <a:gridCol w="617619">
                  <a:extLst>
                    <a:ext uri="{9D8B030D-6E8A-4147-A177-3AD203B41FA5}">
                      <a16:colId xmlns:a16="http://schemas.microsoft.com/office/drawing/2014/main" val="20000"/>
                    </a:ext>
                  </a:extLst>
                </a:gridCol>
                <a:gridCol w="3643724">
                  <a:extLst>
                    <a:ext uri="{9D8B030D-6E8A-4147-A177-3AD203B41FA5}">
                      <a16:colId xmlns:a16="http://schemas.microsoft.com/office/drawing/2014/main" val="20001"/>
                    </a:ext>
                  </a:extLst>
                </a:gridCol>
                <a:gridCol w="3892057">
                  <a:extLst>
                    <a:ext uri="{9D8B030D-6E8A-4147-A177-3AD203B41FA5}">
                      <a16:colId xmlns:a16="http://schemas.microsoft.com/office/drawing/2014/main" val="20002"/>
                    </a:ext>
                  </a:extLst>
                </a:gridCol>
              </a:tblGrid>
              <a:tr h="662672">
                <a:tc>
                  <a:txBody>
                    <a:bodyPr/>
                    <a:lstStyle/>
                    <a:p>
                      <a:pPr algn="just">
                        <a:lnSpc>
                          <a:spcPct val="115000"/>
                        </a:lnSpc>
                        <a:spcAft>
                          <a:spcPts val="0"/>
                        </a:spcAft>
                      </a:pPr>
                      <a:r>
                        <a:rPr lang="ru-RU" sz="1200" dirty="0">
                          <a:effectLst/>
                        </a:rPr>
                        <a:t> </a:t>
                      </a:r>
                      <a:endParaRPr lang="ru-RU" sz="11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200">
                          <a:effectLst/>
                        </a:rPr>
                        <a:t>Было</a:t>
                      </a:r>
                      <a:endParaRPr lang="ru-RU" sz="1100">
                        <a:effectLst/>
                        <a:latin typeface="Calibri"/>
                        <a:ea typeface="Calibri"/>
                        <a:cs typeface="Times New Roman"/>
                      </a:endParaRPr>
                    </a:p>
                  </a:txBody>
                  <a:tcPr marL="68580" marR="68580" marT="0" marB="0"/>
                </a:tc>
                <a:tc>
                  <a:txBody>
                    <a:bodyPr/>
                    <a:lstStyle/>
                    <a:p>
                      <a:pPr algn="ctr">
                        <a:lnSpc>
                          <a:spcPct val="115000"/>
                        </a:lnSpc>
                        <a:spcAft>
                          <a:spcPts val="0"/>
                        </a:spcAft>
                      </a:pPr>
                      <a:r>
                        <a:rPr lang="ru-RU" sz="1200">
                          <a:effectLst/>
                        </a:rPr>
                        <a:t>Стало</a:t>
                      </a:r>
                      <a:endParaRPr lang="ru-RU" sz="11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201461">
                <a:tc>
                  <a:txBody>
                    <a:bodyPr/>
                    <a:lstStyle/>
                    <a:p>
                      <a:pPr algn="just">
                        <a:lnSpc>
                          <a:spcPct val="115000"/>
                        </a:lnSpc>
                        <a:spcAft>
                          <a:spcPts val="0"/>
                        </a:spcAft>
                      </a:pPr>
                      <a:r>
                        <a:rPr lang="ru-RU" sz="1200">
                          <a:effectLst/>
                        </a:rPr>
                        <a:t>п 1.7</a:t>
                      </a:r>
                      <a:endParaRPr lang="ru-RU" sz="110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ФГОС ДО является основой для разработки вариативных примерных образовательных программ дошкольного образования</a:t>
                      </a:r>
                      <a:endParaRPr lang="ru-RU" sz="1400" dirty="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ФГОС ДО является основой для разработки </a:t>
                      </a:r>
                      <a:r>
                        <a:rPr lang="ru-RU" sz="1400" u="sng" dirty="0">
                          <a:effectLst/>
                          <a:latin typeface="Times New Roman" pitchFamily="18" charset="0"/>
                          <a:cs typeface="Times New Roman" pitchFamily="18" charset="0"/>
                        </a:rPr>
                        <a:t>федеральной образовательной программы дошкольного образования</a:t>
                      </a:r>
                      <a:endParaRPr lang="ru-RU" sz="14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1"/>
                  </a:ext>
                </a:extLst>
              </a:tr>
              <a:tr h="1201461">
                <a:tc>
                  <a:txBody>
                    <a:bodyPr/>
                    <a:lstStyle/>
                    <a:p>
                      <a:pPr algn="just">
                        <a:lnSpc>
                          <a:spcPct val="115000"/>
                        </a:lnSpc>
                        <a:spcAft>
                          <a:spcPts val="0"/>
                        </a:spcAft>
                      </a:pPr>
                      <a:r>
                        <a:rPr lang="ru-RU" sz="1200" dirty="0">
                          <a:effectLst/>
                        </a:rPr>
                        <a:t>п 2.5</a:t>
                      </a:r>
                      <a:endParaRPr lang="ru-RU"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400">
                          <a:effectLst/>
                          <a:latin typeface="Times New Roman" pitchFamily="18" charset="0"/>
                          <a:cs typeface="Times New Roman" pitchFamily="18" charset="0"/>
                        </a:rPr>
                        <a:t>Программа разрабатывается и утверждается Организацией самостоятельно в соответствии с настоящим Стандартом и с учетом Примерных программ</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Программа разрабатывается и утверждается Организацией самостоятельно в соответствии с настоящим Стандартом и </a:t>
                      </a:r>
                      <a:r>
                        <a:rPr lang="ru-RU" sz="1400" u="sng" dirty="0">
                          <a:effectLst/>
                          <a:latin typeface="Times New Roman" pitchFamily="18" charset="0"/>
                          <a:cs typeface="Times New Roman" pitchFamily="18" charset="0"/>
                        </a:rPr>
                        <a:t>ФОП ДО</a:t>
                      </a:r>
                      <a:endParaRPr lang="ru-RU" sz="14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2"/>
                  </a:ext>
                </a:extLst>
              </a:tr>
              <a:tr h="2725605">
                <a:tc>
                  <a:txBody>
                    <a:bodyPr/>
                    <a:lstStyle/>
                    <a:p>
                      <a:pPr algn="just">
                        <a:lnSpc>
                          <a:spcPct val="115000"/>
                        </a:lnSpc>
                        <a:spcAft>
                          <a:spcPts val="0"/>
                        </a:spcAft>
                      </a:pPr>
                      <a:r>
                        <a:rPr lang="ru-RU" sz="1200" dirty="0">
                          <a:effectLst/>
                        </a:rPr>
                        <a:t>п 2.6</a:t>
                      </a:r>
                      <a:endParaRPr lang="ru-RU" sz="11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ru-RU" sz="1400">
                          <a:effectLst/>
                          <a:latin typeface="Times New Roman" pitchFamily="18" charset="0"/>
                          <a:cs typeface="Times New Roman" pitchFamily="18" charset="0"/>
                        </a:rPr>
                        <a:t>Содержание Программы должно обеспечивать развитие личности, мотивации и способностей детей в различных видах деятельности и охватывать следующие структурные единицы, представляющие определенные направления развития и образования детей (далее - образовательные области)</a:t>
                      </a:r>
                      <a:endParaRPr lang="ru-RU" sz="1400">
                        <a:effectLst/>
                        <a:latin typeface="Times New Roman" pitchFamily="18" charset="0"/>
                        <a:ea typeface="Calibri"/>
                        <a:cs typeface="Times New Roman" pitchFamily="18" charset="0"/>
                      </a:endParaRPr>
                    </a:p>
                  </a:txBody>
                  <a:tcPr marL="68580" marR="68580" marT="0" marB="0"/>
                </a:tc>
                <a:tc>
                  <a:txBody>
                    <a:bodyPr/>
                    <a:lstStyle/>
                    <a:p>
                      <a:pPr algn="just">
                        <a:lnSpc>
                          <a:spcPct val="115000"/>
                        </a:lnSpc>
                        <a:spcAft>
                          <a:spcPts val="0"/>
                        </a:spcAft>
                      </a:pPr>
                      <a:r>
                        <a:rPr lang="ru-RU" sz="1400" dirty="0">
                          <a:effectLst/>
                          <a:latin typeface="Times New Roman" pitchFamily="18" charset="0"/>
                          <a:cs typeface="Times New Roman" pitchFamily="18" charset="0"/>
                        </a:rPr>
                        <a:t>Содержание ООП ДО должно обеспечивать </a:t>
                      </a:r>
                      <a:r>
                        <a:rPr lang="ru-RU" sz="1400" u="sng" dirty="0">
                          <a:effectLst/>
                          <a:latin typeface="Times New Roman" pitchFamily="18" charset="0"/>
                          <a:cs typeface="Times New Roman" pitchFamily="18" charset="0"/>
                        </a:rPr>
                        <a:t>физическое и психическое развитие ребенка в различных видах деятельности </a:t>
                      </a:r>
                      <a:r>
                        <a:rPr lang="ru-RU" sz="1400" dirty="0">
                          <a:effectLst/>
                          <a:latin typeface="Times New Roman" pitchFamily="18" charset="0"/>
                          <a:cs typeface="Times New Roman" pitchFamily="18" charset="0"/>
                        </a:rPr>
                        <a:t>и охватывать следующие структурные единицы, представляющие </a:t>
                      </a:r>
                      <a:r>
                        <a:rPr lang="ru-RU" sz="1400" u="sng" dirty="0">
                          <a:effectLst/>
                          <a:latin typeface="Times New Roman" pitchFamily="18" charset="0"/>
                          <a:cs typeface="Times New Roman" pitchFamily="18" charset="0"/>
                        </a:rPr>
                        <a:t>определенные направления обучения</a:t>
                      </a:r>
                      <a:r>
                        <a:rPr lang="ru-RU" sz="1400" dirty="0">
                          <a:effectLst/>
                          <a:latin typeface="Times New Roman" pitchFamily="18" charset="0"/>
                          <a:cs typeface="Times New Roman" pitchFamily="18" charset="0"/>
                        </a:rPr>
                        <a:t> и </a:t>
                      </a:r>
                      <a:r>
                        <a:rPr lang="ru-RU" sz="1400" u="sng" dirty="0">
                          <a:effectLst/>
                          <a:latin typeface="Times New Roman" pitchFamily="18" charset="0"/>
                          <a:cs typeface="Times New Roman" pitchFamily="18" charset="0"/>
                        </a:rPr>
                        <a:t>воспитания</a:t>
                      </a:r>
                      <a:r>
                        <a:rPr lang="ru-RU" sz="1400" dirty="0">
                          <a:effectLst/>
                          <a:latin typeface="Times New Roman" pitchFamily="18" charset="0"/>
                          <a:cs typeface="Times New Roman" pitchFamily="18" charset="0"/>
                        </a:rPr>
                        <a:t> (далее – образовательные области)</a:t>
                      </a:r>
                      <a:endParaRPr lang="ru-RU" sz="1400" dirty="0">
                        <a:effectLst/>
                        <a:latin typeface="Times New Roman" pitchFamily="18" charset="0"/>
                        <a:ea typeface="Calibri"/>
                        <a:cs typeface="Times New Roman"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47497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5400" y="1447800"/>
            <a:ext cx="7162800" cy="4191000"/>
          </a:xfrm>
        </p:spPr>
        <p:txBody>
          <a:bodyPr>
            <a:normAutofit fontScale="90000"/>
          </a:bodyPr>
          <a:lstStyle/>
          <a:p>
            <a:r>
              <a:rPr lang="ru-RU" sz="3200" b="1" dirty="0">
                <a:solidFill>
                  <a:srgbClr val="002060"/>
                </a:solidFill>
                <a:latin typeface="Times New Roman" pitchFamily="18" charset="0"/>
                <a:cs typeface="Times New Roman" pitchFamily="18" charset="0"/>
              </a:rPr>
              <a:t>Ключевые изменения в ФГОС  ДО:</a:t>
            </a:r>
            <a:br>
              <a:rPr lang="ru-RU" sz="3200" b="1"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2.6:</a:t>
            </a:r>
            <a:r>
              <a:rPr lang="ru-RU" sz="2400" dirty="0">
                <a:solidFill>
                  <a:srgbClr val="002060"/>
                </a:solidFill>
                <a:latin typeface="Times New Roman" pitchFamily="18" charset="0"/>
                <a:cs typeface="Times New Roman" pitchFamily="18" charset="0"/>
              </a:rPr>
              <a:t> перечень образовательных областей не изменился, однако </a:t>
            </a:r>
            <a:r>
              <a:rPr lang="ru-RU" sz="2400" b="1" dirty="0">
                <a:solidFill>
                  <a:srgbClr val="002060"/>
                </a:solidFill>
                <a:latin typeface="Times New Roman" pitchFamily="18" charset="0"/>
                <a:cs typeface="Times New Roman" pitchFamily="18" charset="0"/>
              </a:rPr>
              <a:t>расширено и конкретизировано содержание образовательных областей; </a:t>
            </a:r>
            <a:r>
              <a:rPr lang="ru-RU" sz="2400" dirty="0">
                <a:solidFill>
                  <a:srgbClr val="002060"/>
                </a:solidFill>
                <a:latin typeface="Times New Roman" pitchFamily="18" charset="0"/>
                <a:cs typeface="Times New Roman" pitchFamily="18" charset="0"/>
              </a:rPr>
              <a:t>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2.7:</a:t>
            </a:r>
            <a:r>
              <a:rPr lang="ru-RU" sz="2400" dirty="0">
                <a:solidFill>
                  <a:srgbClr val="002060"/>
                </a:solidFill>
                <a:latin typeface="Times New Roman" pitchFamily="18" charset="0"/>
                <a:cs typeface="Times New Roman" pitchFamily="18" charset="0"/>
              </a:rPr>
              <a:t> </a:t>
            </a:r>
            <a:r>
              <a:rPr lang="ru-RU" sz="2400" b="1" dirty="0">
                <a:solidFill>
                  <a:srgbClr val="002060"/>
                </a:solidFill>
                <a:latin typeface="Times New Roman" pitchFamily="18" charset="0"/>
                <a:cs typeface="Times New Roman" pitchFamily="18" charset="0"/>
              </a:rPr>
              <a:t>частично изменен перечень детских видов деятельности</a:t>
            </a:r>
            <a:r>
              <a:rPr lang="ru-RU" sz="2400" dirty="0">
                <a:solidFill>
                  <a:srgbClr val="002060"/>
                </a:solidFill>
                <a:latin typeface="Times New Roman" pitchFamily="18" charset="0"/>
                <a:cs typeface="Times New Roman" pitchFamily="18" charset="0"/>
              </a:rPr>
              <a:t> на этапах младенчества, раннего и дошкольного детства;  </a:t>
            </a:r>
            <a:br>
              <a:rPr lang="ru-RU" sz="2400" dirty="0">
                <a:solidFill>
                  <a:srgbClr val="002060"/>
                </a:solidFill>
                <a:latin typeface="Times New Roman" pitchFamily="18" charset="0"/>
                <a:cs typeface="Times New Roman" pitchFamily="18" charset="0"/>
              </a:rPr>
            </a:br>
            <a:r>
              <a:rPr lang="ru-RU" sz="2400" b="1" dirty="0">
                <a:solidFill>
                  <a:srgbClr val="002060"/>
                </a:solidFill>
                <a:latin typeface="Times New Roman" pitchFamily="18" charset="0"/>
                <a:cs typeface="Times New Roman" pitchFamily="18" charset="0"/>
              </a:rPr>
              <a:t>п. 2.10</a:t>
            </a:r>
            <a:r>
              <a:rPr lang="ru-RU" sz="2400" dirty="0">
                <a:solidFill>
                  <a:srgbClr val="002060"/>
                </a:solidFill>
                <a:latin typeface="Times New Roman" pitchFamily="18" charset="0"/>
                <a:cs typeface="Times New Roman" pitchFamily="18" charset="0"/>
              </a:rPr>
              <a:t>: уточнено, что </a:t>
            </a:r>
            <a:r>
              <a:rPr lang="ru-RU" sz="2400" b="1" dirty="0">
                <a:solidFill>
                  <a:srgbClr val="002060"/>
                </a:solidFill>
                <a:latin typeface="Times New Roman" pitchFamily="18" charset="0"/>
                <a:cs typeface="Times New Roman" pitchFamily="18" charset="0"/>
              </a:rPr>
              <a:t>содержание и планируемые результаты ООП должны быть не ниже содержания и планируемых результатов ФОП ДО; </a:t>
            </a:r>
            <a:r>
              <a:rPr lang="ru-RU" sz="2400" dirty="0">
                <a:solidFill>
                  <a:srgbClr val="002060"/>
                </a:solidFill>
                <a:latin typeface="Times New Roman" pitchFamily="18" charset="0"/>
                <a:cs typeface="Times New Roman" pitchFamily="18" charset="0"/>
              </a:rPr>
              <a:t> </a:t>
            </a:r>
            <a:br>
              <a:rPr lang="ru-RU" sz="2400" dirty="0">
                <a:solidFill>
                  <a:srgbClr val="002060"/>
                </a:solidFill>
                <a:latin typeface="Times New Roman" pitchFamily="18" charset="0"/>
                <a:cs typeface="Times New Roman" pitchFamily="18" charset="0"/>
              </a:rPr>
            </a:br>
            <a:endParaRPr lang="ru-RU" sz="24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704726487"/>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TotalTime>
  <Words>2673</Words>
  <Application>Microsoft Office PowerPoint</Application>
  <PresentationFormat>Экран (4:3)</PresentationFormat>
  <Paragraphs>69</Paragraphs>
  <Slides>33</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33</vt:i4>
      </vt:variant>
    </vt:vector>
  </HeadingPairs>
  <TitlesOfParts>
    <vt:vector size="40" baseType="lpstr">
      <vt:lpstr>Arial</vt:lpstr>
      <vt:lpstr>Calibri</vt:lpstr>
      <vt:lpstr>Century Gothic</vt:lpstr>
      <vt:lpstr>Segoe UI Black</vt:lpstr>
      <vt:lpstr>Times New Roman</vt:lpstr>
      <vt:lpstr>Wingdings 3</vt:lpstr>
      <vt:lpstr>Легкий дым</vt:lpstr>
      <vt:lpstr>«Обзор изменений  дошкольного образования в 2023 году: Федеральная образовательная программы и ФГОС  ДО» </vt:lpstr>
      <vt:lpstr>1 сентября 2023 года должна вступить в силу новая Федеральная образовательная программа дошкольного образования, проект которой Министерство просвещения представило в ноябре. </vt:lpstr>
      <vt:lpstr>24 сентября 2022 года был принят Федеральный закон N 371-ФЗ «О внесении изменений в Федеральный закон „Об образовании в Российской Федерации“», 6 октября была создана рабочая группа по разработке Федеральной образовательной программы дошкольного образования (ФОП ДО), а уже 3 ноября, меньше чем через месяц, проект программы стал доступен для общественного обсуждения </vt:lpstr>
      <vt:lpstr>Какие нормативно-правовые документы нацеливают нас на внесения изменений в ООП? Федеральный закон от 24.09.2022 №371-ФЗ «О внесении изменений в Федеральный закон «Об образовании в Российской Федерации»  и статью 1.  Федерального закона «Об обязательных требованиях в Российской Федерации;   </vt:lpstr>
      <vt:lpstr>1. «Образовательные программы дошкольного образования разрабатываются и утверждаются организацией, осуществляющей образовательную деятельность, в соответствии с федеральным государственным образовательным стандартом дошкольного образования и соответствующей федеральной образовательной программой дошкольного образования.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  </vt:lpstr>
      <vt:lpstr>2. «Федеральная основная общеобразовательная программа - учебно-методическая документация (федеральный учебный план, федеральный календарный учебный график, федеральные рабочие программы учебных предметов, курсов, дисциплин (модулей), иных компонентов, федеральная рабочая программа воспитания, федеральный календарный план воспитательной работы), определяющая единые для Российской Федерации базовые объем и содержание образования определенного уровня и (или) определенной направленности, планируемые результаты освоения образовательной программы»  3.  «Основные общеобразовательные программы подлежат приведению в соответствие с федеральными основными общеобразовательными программами не позднее 1 сентября 2023 года» </vt:lpstr>
      <vt:lpstr>Приказ Министерства просвещения Российской Федерации от 08.11.2022 № 955 «О внесении изменений в некоторые приказы Министерства образования и науки Российской Федерации и Министерства просвещения Российской Федерации,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(интеллектуальными нарушениями)» (зарегистрирован 06.02.2023 № 72264</vt:lpstr>
      <vt:lpstr>Презентация PowerPoint</vt:lpstr>
      <vt:lpstr>Ключевые изменения в ФГОС  ДО: п. 2.6: перечень образовательных областей не изменился, однако расширено и конкретизировано содержание образовательных областей;   п. 2.7: частично изменен перечень детских видов деятельности на этапах младенчества, раннего и дошкольного детства;   п. 2.10: уточнено, что содержание и планируемые результаты ООП должны быть не ниже содержания и планируемых результатов ФОП ДО;   </vt:lpstr>
      <vt:lpstr>п. 2.11: уточнено, что содержательный раздел Программы должен включать описание образовательной деятельности в соответствии с направлениями развития ребенка, представленными в пяти образовательных областях, Федеральной образовательной программой и с учетом используемых методических пособий, обеспечивающих реализацию данного содержания;   п. 2.12: указано, что обязательная часть программы должна соответствовать ФОП ДО, и может оформляться в виде ссылки на ФОП;  п. 2.13: указано, что в краткой презентации ООП ДО, помимо прочего (см. ФГОС ДО), должна быть представлена ссылка на ФОП ДО;  </vt:lpstr>
      <vt:lpstr>п. 3.2.9: максимально допустимый объем образовательной нагрузки приведен в соответствие с действующими СанПиН;   п. 4.6: включены целевые ориентиры образования в младенческом возрасте, а также расширены целевые ориентиры в раннем возрасте и на этапе завершения дошкольного образования;  </vt:lpstr>
      <vt:lpstr>Федеральная образовательная программа соответствует ФГОС ДО. </vt:lpstr>
      <vt:lpstr>Приказ Министерства просвещения Российской Федерации от 25.11.2022 № 1028 «Об утверждении федеральной образовательной программы дошкольного образования» (зарегистрирован 28.12.2022 № 71847): </vt:lpstr>
      <vt:lpstr>Основополагающие функции : 1. Обучение и воспитание ребенка дошкольного возраста как Гражданина Российской Федерации, формирование основ его гражданской и культурной идентичности на соответствующем его возрасту содержании доступными средствами.  2. Создание единого ядра содержания дошкольного образования (далее – ДО), ориентированного на приобщение детей к традиционным нравственным и социокультурным ценностям российского народа, воспитание подрастающего поколения как знающего и уважающего историю и культуру своей семьи, большой и малой Родины.  3. Создание единого федерального образовательного пространства воспитания и обучения детей от рождения до поступления в начальную школу, обеспечивающего ребенку и его родителям (законным представителям) равные, качественные условия ДО, вне зависимости от места проживания»  </vt:lpstr>
      <vt:lpstr>«Федеральная программа определяет единые для Российской Федерации базовые объем и содержание ДО, осваиваемые обучающимися в организациях, осуществляющих образовательную деятельность (далее – ДОО), и планируемые результаты освоения образовательной программы».  Содержание и планируемые образовательные результаты, заявленные в ФОП ДО, ОБЯЗАТЕЛЬНЫ для достижения в каждой ДОО. </vt:lpstr>
      <vt:lpstr>Особенности структуры ФОП  ДО  Структура ООП ДО: целевой, содержательный, организационный разделы  В целевом разделе:  - Пояснительная записка: цель, задачи, принципы, подходы к формированию Программы  - Планируемые результаты реализации Программы - Педагогическая диагностика достижения планируемых результатов  В содержательном разделе:  Задачи и содержания образования (обучения и воспитания) по образовательным областям: социально-коммуникативное развитие; познавательное развитие; речевое развитие; художественно-эстетическое развитие; физическое развитие</vt:lpstr>
      <vt:lpstr>- Вариативные формы, способы, методы и средства реализации Программы; - Особенности образовательной деятельности разных видов и культурных практик;   - Способы и направления поддержки детской инициативы; Особенности взаимодействия педагогического коллектива с семьями обучающихся;  - Направления и задачи коррекционно-развивающей работы.  Содержание коррекционно-развивающей работы на уровне ДОО; Федеральная рабочая программа воспитания  В организационном разделе:  - Психолого-педагогические условия реализации Программы ; - Особенности организации развивающей предметно-пространственной среды ;  </vt:lpstr>
      <vt:lpstr>- Материально-техническое обеспечение Программы, обеспеченность методическими материалами и средствами обучения и воспитания;  Примерный перечень литературных, музыкальных, художественных, анимационных произведений для реализации Программы;  -Кадровые условия реализации Программы;  - Примерный режим и распорядок дня в дошкольных группах; Федеральный календарный план воспитательной.</vt:lpstr>
      <vt:lpstr>Цель ФОП ДО:   разностороннее развитие в период дошкольного детства с учетом возрастных и индивидуальных особенностей на основе духовно-нравственных ценностей российского народа (жизнь, достоинство, права и свободы человека, патриотизм, гражданственность, служение Отечеству, и ответственность за его судьбу,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 исторических и национально-культурных традиций  </vt:lpstr>
      <vt:lpstr>Задачи ФОП ДО (новое): 1. Обеспечить единые для России содержание дошкольного образования планируемые результаты освоения образовательной программы 2. Приобщать детей в соответствии с возрастными особенностями к базовым ценностям российского народа, создание условий для формирования ценностного отношения к окружающему миру, становления опыта действий и поступков на основе осмысления ценностей; 3. Обеспечить достижение детьми на этапе завершения ДО уровня развития, необходимого и достаточного для успешного освоения ими образовательных программ начального общего образования </vt:lpstr>
      <vt:lpstr>Принципы ФОП ДО:  Ребенок – участник образовательных отношений, который полноценно проживает все этапы детства. Педагоги должны: - выстраивать образовательную деятельность на основе индивидуальных особенностей каждого ребенка;  - обеспечивать сотрудничество родителей и детей, совершеннолетних членов семьи, которые принимают участие в их воспитании;  - поддерживать инициативу детей в различных видах деятельности приобщать их к социокультурным нормам, традициям семьи, общества и государства;  - формировать познавательные интересы и  познавательные действия в различных видах деятельности;  - учитывать этнокультурную ситуацию развития детей;  - обеспечивать возрастную адекватность дошкольного образования, когда условия, требования, методы соответствуют возрасту и особенностям развития детей;  - организовывать сотрудничество ДОО с семьей </vt:lpstr>
      <vt:lpstr>Планируемые результаты Характеристики возможных достижений ребенка*  даны детально. В младенческом возрасте – к одному году В раннем возрасте – к трем годам В дошкольном возрасте: к четырем годам, пяти годам, шести годам К концу дошкольного возраста – на этапе завершения освоения Планируемые результаты в младенческом, раннем, дошкольном возрасте (к 4-м, к 5- ти, к 6-ти годам) и к моменту завершения освоения ФОП представлены, дополнены и конкретизированы, с учетом цели и задач дошкольного образования;</vt:lpstr>
      <vt:lpstr>Педагогическая диагностика</vt:lpstr>
      <vt:lpstr>Результаты педагогической диагностики (мониторинга) могут использоваться исключительно для решения следующих образовательных задач: 1) индивидуализации образования (в том числе поддержки ребёнка, построения его образовательной траектории или профессиональной коррекции особенностей его развития); 2) оптимизации работы с группой детей</vt:lpstr>
      <vt:lpstr>Проведение психологической диагностики определяется положениями ФГОС ДО (п. 3.2.3) Психологическая диагностика </vt:lpstr>
      <vt:lpstr>Содержательный раздел</vt:lpstr>
      <vt:lpstr>5. Могут использоваться различные образовательные технологии, в том числе дистанционные образовательные технологии, дистанционное обучение, за исключением тех, которые могут нанести вред здоровью детей  6. Педагог самостоятельно определяет формы, способы, методы реализации ФОП ДО, в соответствии с задачами воспитания и обучения, возрастными и индивидуальными особенностями детей, спецификой их образовательных потребностей и интересов. При выборе форм реализации образовательного содержания, необходимо ориентироваться на виды детской деятельности, определенные во ФГОС ДО для каждого возрастного этапа (младенческий, ранний, дошкольный возраст)  7. Уточнены методы реализации задач воспитания, методы реализации задач обучения дошкольников. 8. Представлены варианты организации совместной деятельности детей с педагогом и другими детьми, уточнены возможные варианты позиции педагога на основе его функции: обучает чему-то новому, равноправный партнер, направляет совместную деятельность детской группы, организует деятельность детей друг с другом, наблюдает самостоятельную деятельность детей  9. Уточнено особое место и роль игры в образовательной деятельности и в развитии детей  </vt:lpstr>
      <vt:lpstr>10. Уточнены возможные формы организации образовательной деятельности по Программе в первой половине дня, на прогулке, во второй половине дня;  11. Развернуто представлена информация о занятии как организационной форме, не означающей обязательную регламентированность процесса, и предполагающей выбор педагогом содержания и педагогически обоснованных методов образовательной деятельности  12. Выделены способы, направления и условия поддержки детской инициативы на разных возрастных этапах  13. Представлено направление взаимодействия педагогического коллектива с семьями воспитанников: цель, задачи, принципы, направления, возможные формы (расширено)  14. Представлено направление коррекционно-развивающей работы с детьми и/или инклюзивного образования: задачи, содержание, формы организации и др. (расширено)  15. Отдельным блоком (п. 29) включена Федеральная программа воспитания.  </vt:lpstr>
      <vt:lpstr>Организационный раздел</vt:lpstr>
      <vt:lpstr>3. Блок, посвященный материально-техническому обеспечению Программы, обеспеченности методическими материалами и средствами обучения и воспитания, наполнен обобщенными требованиями*   *«Рекомендации по формированию инфраструктуры дошкольных образовательных организаций и комплектации учебно-методических материалов в целях реализации образовательных программ дошкольного образования» (письмо Минпросвещения России ТВ-413-03 от  13.02.2023)  4. Представлен развернутый примерный перечень художественной литературы (для каждой группы детей от 1 года до 7 лет), музыкальных произведений, игр, упражнений и т.п. (для всех возрастных групп от 2 мес. до 7 лет), произведений изобразительного искусства (для каждой возрастной группы от 2 до 7 лет), а также анимационных произведений, которые рекомендуются для семейного просмотра и могут быть использованы в образовательном процессе ДОО (преимущественно отечественные мультипликационные фильмы и сериалы для детей 5-6 и 6-7 лет); </vt:lpstr>
      <vt:lpstr>5. Примерный режим и распорядок дня опирается на действующие СанПиН, даны как четкие требования, обязательные для соблюдения, так и рамочные ориентиры для изменения режима и распорядка дня  6. В блоке «Федеральный календарный план воспитательной работы» дан перечень основных государственных и народных праздников, памятных дат, и уточнено, что:  • план является единым для ДОО  • ДОО вправе наряду с указанными в плане, проводить иные мероприятия, согласно ключевым направлениям воспитания и дополнительного образования детей  • все мероприятия плана должны проводиться с учетом особенностей Программы, а также возрастных, физиологических, психоэмоциональных особенностей детей. </vt:lpstr>
      <vt:lpstr>Что еще важно:</vt:lpstr>
      <vt:lpstr>Спасибо  за внимание!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 использовании шаблона ссылка на Pedsovet.su обязательна</dc:title>
  <dc:creator>Снежко Юлия Евгеньевна</dc:creator>
  <cp:lastModifiedBy>23</cp:lastModifiedBy>
  <cp:revision>20</cp:revision>
  <cp:lastPrinted>2023-03-13T09:03:59Z</cp:lastPrinted>
  <dcterms:created xsi:type="dcterms:W3CDTF">2013-10-20T14:43:13Z</dcterms:created>
  <dcterms:modified xsi:type="dcterms:W3CDTF">2023-11-16T09:43:05Z</dcterms:modified>
</cp:coreProperties>
</file>